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526" r:id="rId2"/>
    <p:sldId id="738" r:id="rId3"/>
    <p:sldId id="545" r:id="rId4"/>
    <p:sldId id="773" r:id="rId5"/>
    <p:sldId id="701" r:id="rId6"/>
    <p:sldId id="736" r:id="rId7"/>
    <p:sldId id="678" r:id="rId8"/>
    <p:sldId id="428" r:id="rId9"/>
    <p:sldId id="547" r:id="rId10"/>
    <p:sldId id="775" r:id="rId11"/>
    <p:sldId id="598" r:id="rId12"/>
    <p:sldId id="789" r:id="rId13"/>
    <p:sldId id="558" r:id="rId14"/>
    <p:sldId id="774" r:id="rId15"/>
    <p:sldId id="746" r:id="rId16"/>
    <p:sldId id="747" r:id="rId17"/>
    <p:sldId id="742" r:id="rId18"/>
    <p:sldId id="750" r:id="rId19"/>
    <p:sldId id="737" r:id="rId20"/>
    <p:sldId id="758" r:id="rId21"/>
    <p:sldId id="790" r:id="rId22"/>
    <p:sldId id="777" r:id="rId23"/>
    <p:sldId id="780" r:id="rId24"/>
    <p:sldId id="783" r:id="rId25"/>
    <p:sldId id="781" r:id="rId26"/>
    <p:sldId id="782" r:id="rId27"/>
    <p:sldId id="755" r:id="rId28"/>
    <p:sldId id="757" r:id="rId29"/>
    <p:sldId id="759" r:id="rId30"/>
    <p:sldId id="760" r:id="rId31"/>
    <p:sldId id="761" r:id="rId32"/>
    <p:sldId id="762" r:id="rId33"/>
    <p:sldId id="763" r:id="rId34"/>
    <p:sldId id="791" r:id="rId35"/>
    <p:sldId id="717" r:id="rId36"/>
    <p:sldId id="718" r:id="rId37"/>
    <p:sldId id="786" r:id="rId38"/>
    <p:sldId id="721" r:id="rId39"/>
    <p:sldId id="792" r:id="rId40"/>
    <p:sldId id="723" r:id="rId41"/>
    <p:sldId id="724" r:id="rId42"/>
    <p:sldId id="725" r:id="rId43"/>
    <p:sldId id="726" r:id="rId44"/>
    <p:sldId id="729" r:id="rId45"/>
    <p:sldId id="622" r:id="rId46"/>
    <p:sldId id="788" r:id="rId47"/>
    <p:sldId id="793" r:id="rId48"/>
  </p:sldIdLst>
  <p:sldSz cx="9144000" cy="6858000" type="screen4x3"/>
  <p:notesSz cx="92710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6600"/>
    <a:srgbClr val="AA014C"/>
    <a:srgbClr val="9900CC"/>
    <a:srgbClr val="FF0000"/>
    <a:srgbClr val="969696"/>
    <a:srgbClr val="00CC00"/>
    <a:srgbClr val="CC9900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76" autoAdjust="0"/>
    <p:restoredTop sz="88534" autoAdjust="0"/>
  </p:normalViewPr>
  <p:slideViewPr>
    <p:cSldViewPr snapToGrid="0">
      <p:cViewPr>
        <p:scale>
          <a:sx n="50" d="100"/>
          <a:sy n="50" d="100"/>
        </p:scale>
        <p:origin x="-1326" y="-732"/>
      </p:cViewPr>
      <p:guideLst>
        <p:guide orient="horz" pos="4113"/>
        <p:guide pos="5759"/>
      </p:guideLst>
    </p:cSldViewPr>
  </p:slideViewPr>
  <p:outlineViewPr>
    <p:cViewPr>
      <p:scale>
        <a:sx n="33" d="100"/>
        <a:sy n="33" d="100"/>
      </p:scale>
      <p:origin x="0" y="29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8261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03" tIns="44802" rIns="89603" bIns="44802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 b="0"/>
            </a:lvl1pPr>
          </a:lstStyle>
          <a:p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49863" y="0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03" tIns="44802" rIns="89603" bIns="44802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 b="0"/>
            </a:lvl1pPr>
          </a:lstStyle>
          <a:p>
            <a:endParaRPr lang="en-US"/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46863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03" tIns="44802" rIns="89603" bIns="44802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 b="0"/>
            </a:lvl1pPr>
          </a:lstStyle>
          <a:p>
            <a:endParaRPr lang="en-US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49863" y="6646863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03" tIns="44802" rIns="89603" bIns="44802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 b="0"/>
            </a:lvl1pPr>
          </a:lstStyle>
          <a:p>
            <a:fld id="{4C633F79-14F9-414C-9DD0-A8D96C63CF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99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b="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1450" y="0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6075" y="525463"/>
            <a:ext cx="3498850" cy="2624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2638"/>
            <a:ext cx="6797675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48450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b="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1450" y="6648450"/>
            <a:ext cx="40195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5" tIns="46472" rIns="92945" bIns="46472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/>
            </a:lvl1pPr>
          </a:lstStyle>
          <a:p>
            <a:fld id="{A9E09251-9D67-4A2F-8DFE-1A39FEB6F7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6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231775" indent="-230188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461963" indent="-228600" algn="l" rtl="0" fontAlgn="base">
      <a:spcBef>
        <a:spcPct val="30000"/>
      </a:spcBef>
      <a:spcAft>
        <a:spcPct val="0"/>
      </a:spcAft>
      <a:buFont typeface="Verdana" pitchFamily="34" charset="0"/>
      <a:buChar char="–"/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633413" indent="-169863" algn="l" rtl="0" fontAlgn="base">
      <a:spcBef>
        <a:spcPct val="30000"/>
      </a:spcBef>
      <a:spcAft>
        <a:spcPct val="0"/>
      </a:spcAft>
      <a:buFont typeface="Verdana" pitchFamily="34" charset="0"/>
      <a:buChar char="•"/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803275" indent="-168275" algn="l" rtl="0" fontAlgn="base">
      <a:spcBef>
        <a:spcPct val="30000"/>
      </a:spcBef>
      <a:spcAft>
        <a:spcPct val="0"/>
      </a:spcAft>
      <a:buFont typeface="Verdana" pitchFamily="34" charset="0"/>
      <a:buChar char="–"/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5EAFF-E643-4137-9E67-1DA5F885C15C}" type="slidenum">
              <a:rPr lang="en-US"/>
              <a:pPr/>
              <a:t>3</a:t>
            </a:fld>
            <a:endParaRPr lang="en-US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32KB L1 Instruction caches not shown</a:t>
            </a:r>
          </a:p>
          <a:p>
            <a:r>
              <a:rPr lang="en-US"/>
              <a:t>Nehalem-EX, up to 2.66 GHz, 45nm</a:t>
            </a:r>
          </a:p>
          <a:p>
            <a:r>
              <a:rPr lang="en-US"/>
              <a:t>4 sockets with one-hop interconnect.  32 cores / 64 hardware threads</a:t>
            </a:r>
          </a:p>
          <a:p>
            <a:r>
              <a:rPr lang="en-US"/>
              <a:t>Up to 256 sockets / server (but then not all one-hop)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D3B44C-557F-4A65-A061-F0C82BD57822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Next slide: plug in transpose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sortin</a:t>
            </a:r>
            <a:r>
              <a:rPr lang="en-US" baseline="0" dirty="0" smtClean="0"/>
              <a:t> in next slide, motivate good sorting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After that: Contributions slide instead of related work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Model, what to design, what results. New slide.  Push related work to next slide to support</a:t>
            </a:r>
            <a:r>
              <a:rPr lang="en-US" baseline="0" dirty="0" smtClean="0"/>
              <a:t> the argument</a:t>
            </a:r>
          </a:p>
          <a:p>
            <a:pPr eaLnBrk="1" hangingPunct="1"/>
            <a:r>
              <a:rPr lang="en-US" dirty="0" smtClean="0"/>
              <a:t>r</a:t>
            </a:r>
          </a:p>
          <a:p>
            <a:pPr eaLnBrk="1" hangingPunct="1"/>
            <a:r>
              <a:rPr lang="en-US" dirty="0" smtClean="0"/>
              <a:t>Cite PEM paper, other</a:t>
            </a:r>
            <a:r>
              <a:rPr lang="en-US" baseline="0" dirty="0" smtClean="0"/>
              <a:t> related work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13D9E3-87EE-4FC7-94F2-11A039132DA9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Describe the goal of the project</a:t>
            </a:r>
          </a:p>
          <a:p>
            <a:pPr eaLnBrk="1" hangingPunct="1"/>
            <a:r>
              <a:rPr lang="en-US" dirty="0" smtClean="0"/>
              <a:t>  -- user thinks of data layout</a:t>
            </a:r>
            <a:r>
              <a:rPr lang="en-US" baseline="0" dirty="0" smtClean="0"/>
              <a:t> in general with out reference to a specific machine</a:t>
            </a:r>
          </a:p>
          <a:p>
            <a:pPr eaLnBrk="1" hangingPunct="1"/>
            <a:r>
              <a:rPr lang="en-US" baseline="0" dirty="0" smtClean="0"/>
              <a:t>  -- user has a data layout that’s likely to wok well on most parallel machines</a:t>
            </a:r>
          </a:p>
          <a:p>
            <a:pPr eaLnBrk="1" hangingPunct="1"/>
            <a:r>
              <a:rPr lang="en-US" baseline="0" dirty="0" smtClean="0"/>
              <a:t> -- user should be able to </a:t>
            </a:r>
            <a:r>
              <a:rPr lang="en-US" baseline="0" dirty="0" err="1" smtClean="0"/>
              <a:t>analyse</a:t>
            </a:r>
            <a:r>
              <a:rPr lang="en-US" baseline="0" dirty="0" smtClean="0"/>
              <a:t> his design as well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Start with</a:t>
            </a:r>
            <a:r>
              <a:rPr lang="en-US" baseline="0" dirty="0" smtClean="0"/>
              <a:t> a description of dynamic parallelism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Talk about scheduling being behind the screen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For different machines, Schedulers do well on </a:t>
            </a:r>
            <a:r>
              <a:rPr lang="en-US" baseline="0" dirty="0" err="1" smtClean="0"/>
              <a:t>dags</a:t>
            </a:r>
            <a:r>
              <a:rPr lang="en-US" baseline="0" dirty="0" smtClean="0"/>
              <a:t> with property X (doing well = good parallel cache complexity on dynamic parallel </a:t>
            </a:r>
            <a:r>
              <a:rPr lang="en-US" baseline="0" dirty="0" err="1" smtClean="0"/>
              <a:t>dags</a:t>
            </a:r>
            <a:r>
              <a:rPr lang="en-US" baseline="0" dirty="0" smtClean="0"/>
              <a:t>)</a:t>
            </a:r>
          </a:p>
          <a:p>
            <a:pPr eaLnBrk="1" hangingPunct="1"/>
            <a:r>
              <a:rPr lang="en-US" baseline="0" dirty="0" smtClean="0"/>
              <a:t>	-- define what </a:t>
            </a:r>
            <a:r>
              <a:rPr lang="en-US" baseline="0" dirty="0" err="1" smtClean="0"/>
              <a:t>seq</a:t>
            </a:r>
            <a:r>
              <a:rPr lang="en-US" baseline="0" dirty="0" smtClean="0"/>
              <a:t> and parallel cache complexity is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We design </a:t>
            </a:r>
            <a:r>
              <a:rPr lang="en-US" baseline="0" dirty="0" err="1" smtClean="0"/>
              <a:t>algos</a:t>
            </a:r>
            <a:r>
              <a:rPr lang="en-US" baseline="0" dirty="0" smtClean="0"/>
              <a:t> with property X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Describe</a:t>
            </a:r>
            <a:r>
              <a:rPr lang="en-US" baseline="0" dirty="0" smtClean="0"/>
              <a:t> M,B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Comment on </a:t>
            </a:r>
            <a:r>
              <a:rPr lang="en-US" dirty="0" err="1" smtClean="0"/>
              <a:t>mergesort’s</a:t>
            </a:r>
            <a:r>
              <a:rPr lang="en-US" dirty="0" smtClean="0"/>
              <a:t> cache complexity.</a:t>
            </a:r>
          </a:p>
          <a:p>
            <a:endParaRPr lang="en-US" dirty="0" smtClean="0"/>
          </a:p>
          <a:p>
            <a:r>
              <a:rPr lang="en-US" dirty="0" smtClean="0"/>
              <a:t>Layout</a:t>
            </a:r>
            <a:r>
              <a:rPr lang="en-US" baseline="0" dirty="0" smtClean="0"/>
              <a:t> 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1A3E-9E23-4F2A-BA42-49AFC734C6E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Comment on </a:t>
            </a:r>
            <a:r>
              <a:rPr lang="en-US" dirty="0" err="1" smtClean="0"/>
              <a:t>mergesort’s</a:t>
            </a:r>
            <a:r>
              <a:rPr lang="en-US" dirty="0" smtClean="0"/>
              <a:t> cache complexity.</a:t>
            </a:r>
          </a:p>
          <a:p>
            <a:endParaRPr lang="en-US" dirty="0" smtClean="0"/>
          </a:p>
          <a:p>
            <a:r>
              <a:rPr lang="en-US" dirty="0" smtClean="0"/>
              <a:t>Layout</a:t>
            </a:r>
            <a:r>
              <a:rPr lang="en-US" baseline="0" dirty="0" smtClean="0"/>
              <a:t> 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1A3E-9E23-4F2A-BA42-49AFC734C6E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Slow down and talk about our</a:t>
            </a:r>
            <a:r>
              <a:rPr lang="en-US" baseline="0" dirty="0" smtClean="0"/>
              <a:t> solution? </a:t>
            </a:r>
          </a:p>
          <a:p>
            <a:r>
              <a:rPr lang="en-US" baseline="0" dirty="0" smtClean="0"/>
              <a:t>when you make a call on an index space such that corresponding segments fit in cache, the index space contains (&gt;B) arrays and buckets, the space wasted due to block boundaries is small (asymptotically) and the cache complexity of the call would be O(M/B), higher levels calls don’t access data and don’t count as additional misses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Critical</a:t>
            </a:r>
            <a:r>
              <a:rPr lang="en-US" baseline="0" dirty="0" smtClean="0"/>
              <a:t> path here, key insight: cutting index space can be shown to work through non-obvious analysis</a:t>
            </a:r>
          </a:p>
          <a:p>
            <a:endParaRPr lang="en-US" baseline="0" dirty="0" smtClean="0"/>
          </a:p>
          <a:p>
            <a:r>
              <a:rPr lang="en-US" baseline="0" dirty="0" smtClean="0"/>
              <a:t>Emphasize this slide as the key contribution</a:t>
            </a:r>
          </a:p>
          <a:p>
            <a:endParaRPr lang="en-US" baseline="0" dirty="0" smtClean="0"/>
          </a:p>
          <a:p>
            <a:r>
              <a:rPr lang="en-US" dirty="0" smtClean="0"/>
              <a:t>mention</a:t>
            </a:r>
            <a:r>
              <a:rPr lang="en-US" baseline="0" dirty="0" smtClean="0"/>
              <a:t> that the doing row or column major scans is a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1A3E-9E23-4F2A-BA42-49AFC734C6E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Improve latex</a:t>
            </a:r>
          </a:p>
          <a:p>
            <a:endParaRPr lang="en-US" dirty="0" smtClean="0"/>
          </a:p>
          <a:p>
            <a:r>
              <a:rPr lang="en-US" dirty="0" smtClean="0"/>
              <a:t>Show this outline upfront</a:t>
            </a:r>
            <a:r>
              <a:rPr lang="en-US" baseline="0" dirty="0" smtClean="0"/>
              <a:t> before and explain details further, and highlight layout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Cole, </a:t>
            </a:r>
            <a:r>
              <a:rPr lang="en-US" baseline="0" dirty="0" err="1" smtClean="0"/>
              <a:t>Vijaya’s</a:t>
            </a:r>
            <a:r>
              <a:rPr lang="en-US" baseline="0" dirty="0" smtClean="0"/>
              <a:t> new work  (depth has been improved,  ??open problem – log n depth 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1A3E-9E23-4F2A-BA42-49AFC734C6E3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&lt;talk about all these algorithms&gt;</a:t>
            </a:r>
          </a:p>
          <a:p>
            <a:endParaRPr lang="en-US" dirty="0" smtClean="0"/>
          </a:p>
          <a:p>
            <a:r>
              <a:rPr lang="en-US" dirty="0" smtClean="0"/>
              <a:t>Comment on the complexities,</a:t>
            </a:r>
            <a:r>
              <a:rPr lang="en-US" baseline="0" dirty="0" smtClean="0"/>
              <a:t> which are optimal?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1A3E-9E23-4F2A-BA42-49AFC734C6E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5EAFF-E643-4137-9E67-1DA5F885C15C}" type="slidenum">
              <a:rPr lang="en-US"/>
              <a:pPr/>
              <a:t>4</a:t>
            </a:fld>
            <a:endParaRPr lang="en-US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32KB L1 Instruction caches not shown</a:t>
            </a:r>
          </a:p>
          <a:p>
            <a:r>
              <a:rPr lang="en-US"/>
              <a:t>Nehalem-EX, up to 2.66 GHz, 45nm</a:t>
            </a:r>
          </a:p>
          <a:p>
            <a:r>
              <a:rPr lang="en-US"/>
              <a:t>4 sockets with one-hop interconnect.  32 cores / 64 hardware threads</a:t>
            </a:r>
          </a:p>
          <a:p>
            <a:r>
              <a:rPr lang="en-US"/>
              <a:t>Up to 256 sockets / server (but then not all one-hop)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76B74-E810-43A9-B63A-9D0C57716D17}" type="slidenum">
              <a:rPr lang="en-US"/>
              <a:pPr/>
              <a:t>17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DAG: directed acyclic graph; it is unfolded on-the-fly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EC11576-F253-43F9-8BED-362E77F18D01}" type="slidenum">
              <a:rPr lang="en-US"/>
              <a:pPr/>
              <a:t>19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6075" y="531813"/>
            <a:ext cx="3498850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7858" y="3323246"/>
            <a:ext cx="7417179" cy="308579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D4A7C4-92F5-4EC8-B393-CF5F5BC3C09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Condense</a:t>
            </a:r>
            <a:r>
              <a:rPr lang="en-US" baseline="0" dirty="0" smtClean="0"/>
              <a:t> 9&amp;10 in to one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Mention nested parallelism as necessary for WS, skip the nested parallelism slide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Mention transpose and sorting and contrast their bounds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Note</a:t>
            </a:r>
            <a:r>
              <a:rPr lang="en-US" baseline="0" dirty="0" smtClean="0"/>
              <a:t> low depth is the important factor here. Cite by name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Show with example (sorting), which term is the dominant one? Qs or </a:t>
            </a:r>
            <a:r>
              <a:rPr lang="en-US" baseline="0" dirty="0" err="1" smtClean="0"/>
              <a:t>pdz</a:t>
            </a:r>
            <a:r>
              <a:rPr lang="en-US" baseline="0" dirty="0" smtClean="0"/>
              <a:t>?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What does </a:t>
            </a:r>
            <a:r>
              <a:rPr lang="en-US" baseline="0" dirty="0" err="1" smtClean="0"/>
              <a:t>Qp</a:t>
            </a:r>
            <a:r>
              <a:rPr lang="en-US" baseline="0" dirty="0" smtClean="0"/>
              <a:t> mean?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What does cache complexity mean for the running time?</a:t>
            </a:r>
          </a:p>
          <a:p>
            <a:pPr eaLnBrk="1" hangingPunct="1"/>
            <a:r>
              <a:rPr lang="en-US" baseline="0" dirty="0" smtClean="0"/>
              <a:t> -- for a greedy scheduler, the relation is “linear”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What we want</a:t>
            </a:r>
          </a:p>
          <a:p>
            <a:pPr eaLnBrk="1" hangingPunct="1"/>
            <a:r>
              <a:rPr lang="en-US" baseline="0" dirty="0" smtClean="0"/>
              <a:t> -- optimal work, Qs…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D4A7C4-92F5-4EC8-B393-CF5F5BC3C09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Condense</a:t>
            </a:r>
            <a:r>
              <a:rPr lang="en-US" baseline="0" dirty="0" smtClean="0"/>
              <a:t> 9&amp;10 in to one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Mention nested parallelism as necessary for WS, skip the nested parallelism slide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Mention transpose and sorting and contrast their bounds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Note</a:t>
            </a:r>
            <a:r>
              <a:rPr lang="en-US" baseline="0" dirty="0" smtClean="0"/>
              <a:t> low depth is the important factor here. Cite by name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Show with example (sorting), which term is the dominant one? Qs or </a:t>
            </a:r>
            <a:r>
              <a:rPr lang="en-US" baseline="0" dirty="0" err="1" smtClean="0"/>
              <a:t>pdz</a:t>
            </a:r>
            <a:r>
              <a:rPr lang="en-US" baseline="0" dirty="0" smtClean="0"/>
              <a:t>?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What does </a:t>
            </a:r>
            <a:r>
              <a:rPr lang="en-US" baseline="0" dirty="0" err="1" smtClean="0"/>
              <a:t>Qp</a:t>
            </a:r>
            <a:r>
              <a:rPr lang="en-US" baseline="0" dirty="0" smtClean="0"/>
              <a:t> mean?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What does cache complexity mean for the running time?</a:t>
            </a:r>
          </a:p>
          <a:p>
            <a:pPr eaLnBrk="1" hangingPunct="1"/>
            <a:r>
              <a:rPr lang="en-US" baseline="0" dirty="0" smtClean="0"/>
              <a:t> -- for a greedy scheduler, the relation is “linear”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What we want</a:t>
            </a:r>
          </a:p>
          <a:p>
            <a:pPr eaLnBrk="1" hangingPunct="1"/>
            <a:r>
              <a:rPr lang="en-US" baseline="0" dirty="0" smtClean="0"/>
              <a:t> -- optimal work, Qs…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D4A7C4-92F5-4EC8-B393-CF5F5BC3C09F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Condense</a:t>
            </a:r>
            <a:r>
              <a:rPr lang="en-US" baseline="0" dirty="0" smtClean="0"/>
              <a:t> 9&amp;10 in to one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Mention nested parallelism as necessary for WS, skip the nested parallelism slide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Mention transpose and sorting and contrast their bounds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Note</a:t>
            </a:r>
            <a:r>
              <a:rPr lang="en-US" baseline="0" dirty="0" smtClean="0"/>
              <a:t> low depth is the important factor here. Cite by name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Show with example (sorting), which term is the dominant one? Qs or </a:t>
            </a:r>
            <a:r>
              <a:rPr lang="en-US" baseline="0" dirty="0" err="1" smtClean="0"/>
              <a:t>pdz</a:t>
            </a:r>
            <a:r>
              <a:rPr lang="en-US" baseline="0" dirty="0" smtClean="0"/>
              <a:t>?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What does </a:t>
            </a:r>
            <a:r>
              <a:rPr lang="en-US" baseline="0" dirty="0" err="1" smtClean="0"/>
              <a:t>Qp</a:t>
            </a:r>
            <a:r>
              <a:rPr lang="en-US" baseline="0" dirty="0" smtClean="0"/>
              <a:t> mean?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What does cache complexity mean for the running time?</a:t>
            </a:r>
          </a:p>
          <a:p>
            <a:pPr eaLnBrk="1" hangingPunct="1"/>
            <a:r>
              <a:rPr lang="en-US" baseline="0" dirty="0" smtClean="0"/>
              <a:t> -- for a greedy scheduler, the relation is “linear”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What we want</a:t>
            </a:r>
          </a:p>
          <a:p>
            <a:pPr eaLnBrk="1" hangingPunct="1"/>
            <a:r>
              <a:rPr lang="en-US" baseline="0" dirty="0" smtClean="0"/>
              <a:t> -- optimal work, Qs…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Contrast with PEM, Valiant’s work</a:t>
            </a:r>
          </a:p>
          <a:p>
            <a:endParaRPr lang="en-US" baseline="0" dirty="0" smtClean="0"/>
          </a:p>
          <a:p>
            <a:r>
              <a:rPr lang="en-US" baseline="0" dirty="0" smtClean="0"/>
              <a:t>Bring Objective slide to next (push nested to later, delete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High level </a:t>
            </a:r>
            <a:r>
              <a:rPr lang="en-US" baseline="0" dirty="0" err="1" smtClean="0"/>
              <a:t>pic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par.comp</a:t>
            </a:r>
            <a:r>
              <a:rPr lang="en-US" baseline="0" dirty="0" smtClean="0"/>
              <a:t>. world.</a:t>
            </a:r>
          </a:p>
          <a:p>
            <a:r>
              <a:rPr lang="en-US" baseline="0" dirty="0" smtClean="0"/>
              <a:t>Three components: computation, scheduler, machine</a:t>
            </a:r>
          </a:p>
          <a:p>
            <a:r>
              <a:rPr lang="en-US" baseline="0" dirty="0" smtClean="0"/>
              <a:t>Programmers write high level code. Ideally he does not need to specify how it is to be run on a particular machine. it is mapped on to machines by schedulers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Machine is complex… f(</a:t>
            </a:r>
            <a:r>
              <a:rPr lang="en-US" baseline="0" dirty="0" err="1" smtClean="0"/>
              <a:t>sch</a:t>
            </a:r>
            <a:r>
              <a:rPr lang="en-US" baseline="0" dirty="0" smtClean="0"/>
              <a:t>, mach)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want to construct a realistic model of machine, and construct provably good schedulers.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A5C3E-CFD0-408D-8BC0-801BC6B0F58F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 images – pr an</a:t>
            </a:r>
            <a:r>
              <a:rPr lang="en-US" baseline="0" dirty="0" smtClean="0"/>
              <a:t> shared cache images 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Measuring work,</a:t>
            </a:r>
            <a:r>
              <a:rPr lang="en-US" baseline="0" dirty="0" smtClean="0"/>
              <a:t> depth is standard. Need a model to measure memory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1A3E-9E23-4F2A-BA42-49AFC734C6E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3" name="Picture 17" descr="intel_rgb_1700"/>
          <p:cNvPicPr>
            <a:picLocks noChangeAspect="1" noChangeArrowheads="1"/>
          </p:cNvPicPr>
          <p:nvPr/>
        </p:nvPicPr>
        <p:blipFill>
          <a:blip r:embed="rId2" cstate="print"/>
          <a:srcRect l="13802" t="18047" r="13551" b="18378"/>
          <a:stretch>
            <a:fillRect/>
          </a:stretch>
        </p:blipFill>
        <p:spPr bwMode="auto">
          <a:xfrm>
            <a:off x="7396163" y="538163"/>
            <a:ext cx="1298575" cy="860425"/>
          </a:xfrm>
          <a:prstGeom prst="rect">
            <a:avLst/>
          </a:prstGeom>
          <a:noFill/>
        </p:spPr>
      </p:pic>
      <p:sp>
        <p:nvSpPr>
          <p:cNvPr id="4114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447800" y="1614488"/>
            <a:ext cx="7239000" cy="1311275"/>
          </a:xfrm>
        </p:spPr>
        <p:txBody>
          <a:bodyPr anchor="b">
            <a:spAutoFit/>
          </a:bodyPr>
          <a:lstStyle>
            <a:lvl1pPr algn="r">
              <a:defRPr sz="43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87325"/>
            <a:ext cx="2286000" cy="62817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87325"/>
            <a:ext cx="6705600" cy="62817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071563"/>
            <a:ext cx="4318000" cy="539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6000" y="1071563"/>
            <a:ext cx="4318000" cy="539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white">
          <a:xfrm>
            <a:off x="3175" y="6488113"/>
            <a:ext cx="9140825" cy="369887"/>
          </a:xfrm>
          <a:prstGeom prst="rect">
            <a:avLst/>
          </a:prstGeom>
          <a:solidFill>
            <a:srgbClr val="0860A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fld id="{F3D5CACF-0411-4E5C-B20A-1D96ABED938A}" type="slidenum">
              <a:rPr lang="en-US" sz="1200" smtClean="0">
                <a:solidFill>
                  <a:schemeClr val="bg1"/>
                </a:solidFill>
              </a:rPr>
              <a:pPr/>
              <a:t>‹#›</a:t>
            </a:fld>
            <a:endParaRPr lang="en-US" sz="1200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87325"/>
            <a:ext cx="91440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1071563"/>
            <a:ext cx="8788400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1727200" y="5761038"/>
            <a:ext cx="3908425" cy="920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endParaRPr lang="en-US" sz="600" b="0"/>
          </a:p>
        </p:txBody>
      </p:sp>
      <p:pic>
        <p:nvPicPr>
          <p:cNvPr id="1043" name="Picture 19" descr="intel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black">
          <a:xfrm>
            <a:off x="8478838" y="6513513"/>
            <a:ext cx="506412" cy="363537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 userDrawn="1"/>
        </p:nvSpPr>
        <p:spPr bwMode="auto">
          <a:xfrm>
            <a:off x="100013" y="6522720"/>
            <a:ext cx="1926907" cy="26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l"/>
            <a:r>
              <a:rPr lang="en-US" sz="1200" b="0" dirty="0" smtClean="0">
                <a:solidFill>
                  <a:schemeClr val="bg1"/>
                </a:solidFill>
              </a:rPr>
              <a:t>© Phillip B. Gibbons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9pPr>
    </p:titleStyle>
    <p:bodyStyle>
      <a:lvl1pPr algn="l" rtl="0" fontAlgn="base">
        <a:spcBef>
          <a:spcPct val="6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fontAlgn="base">
        <a:spcBef>
          <a:spcPct val="40000"/>
        </a:spcBef>
        <a:spcAft>
          <a:spcPct val="0"/>
        </a:spcAft>
        <a:buSzPct val="125000"/>
        <a:buFont typeface="Times" pitchFamily="18" charset="0"/>
        <a:buChar char="•"/>
        <a:defRPr sz="2400" b="1">
          <a:solidFill>
            <a:schemeClr val="tx1"/>
          </a:solidFill>
          <a:latin typeface="+mn-lt"/>
        </a:defRPr>
      </a:lvl2pPr>
      <a:lvl3pPr marL="571500" indent="-3238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folHlink"/>
          </a:solidFill>
          <a:latin typeface="+mn-lt"/>
        </a:defRPr>
      </a:lvl3pPr>
      <a:lvl4pPr marL="725488" indent="-1524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4pPr>
      <a:lvl5pPr marL="11366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5pPr>
      <a:lvl6pPr marL="15938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6pPr>
      <a:lvl7pPr marL="20510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7pPr>
      <a:lvl8pPr marL="25082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8pPr>
      <a:lvl9pPr marL="29654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12263"/>
            <a:ext cx="8878888" cy="2400657"/>
          </a:xfrm>
        </p:spPr>
        <p:txBody>
          <a:bodyPr/>
          <a:lstStyle/>
          <a:p>
            <a:r>
              <a:rPr lang="en-US" sz="3600" dirty="0" smtClean="0"/>
              <a:t>Multi-core Computing</a:t>
            </a:r>
            <a:br>
              <a:rPr lang="en-US" sz="3600" dirty="0" smtClean="0"/>
            </a:br>
            <a:r>
              <a:rPr lang="en-US" sz="3600" dirty="0" smtClean="0"/>
              <a:t>Lecture 1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en-US" sz="3200" b="0" dirty="0" smtClean="0"/>
              <a:t>MADALGO Summer School 2012</a:t>
            </a: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>Algorithms for Modern Parallel and Distributed Models </a:t>
            </a:r>
            <a:endParaRPr lang="en-US" sz="3600" b="0" dirty="0"/>
          </a:p>
        </p:txBody>
      </p:sp>
      <p:sp>
        <p:nvSpPr>
          <p:cNvPr id="610310" name="Text Box 6"/>
          <p:cNvSpPr txBox="1">
            <a:spLocks noChangeArrowheads="1"/>
          </p:cNvSpPr>
          <p:nvPr/>
        </p:nvSpPr>
        <p:spPr bwMode="auto">
          <a:xfrm>
            <a:off x="4395788" y="4878388"/>
            <a:ext cx="4422775" cy="16764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800" dirty="0"/>
              <a:t>Phillip B. Gibbons</a:t>
            </a:r>
          </a:p>
          <a:p>
            <a:pPr algn="r"/>
            <a:r>
              <a:rPr lang="en-US" sz="2800" dirty="0"/>
              <a:t>Intel Labs Pittsburgh</a:t>
            </a:r>
          </a:p>
          <a:p>
            <a:pPr algn="r"/>
            <a:endParaRPr lang="en-US" dirty="0"/>
          </a:p>
          <a:p>
            <a:pPr algn="r"/>
            <a:r>
              <a:rPr lang="en-US" b="0" dirty="0" smtClean="0"/>
              <a:t>August 20, 2012</a:t>
            </a:r>
            <a:endParaRPr lang="en-US" b="0" dirty="0"/>
          </a:p>
        </p:txBody>
      </p:sp>
      <p:pic>
        <p:nvPicPr>
          <p:cNvPr id="4" name="Picture 7" descr="hispad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429" y="1326515"/>
            <a:ext cx="1461452" cy="16167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7485" y="2179320"/>
            <a:ext cx="1620957" cy="523220"/>
          </a:xfrm>
          <a:prstGeom prst="rect">
            <a:avLst/>
          </a:prstGeom>
          <a:solidFill>
            <a:srgbClr val="FFFFFF">
              <a:alpha val="80000"/>
            </a:srgbClr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AA014C"/>
                </a:solidFill>
                <a:latin typeface="NSimSun" pitchFamily="49" charset="-122"/>
                <a:ea typeface="NSimSun" pitchFamily="49" charset="-122"/>
              </a:rPr>
              <a:t>Hi-Spade</a:t>
            </a:r>
            <a:endParaRPr lang="en-US" sz="2800" dirty="0">
              <a:solidFill>
                <a:srgbClr val="AA014C"/>
              </a:solidFill>
              <a:latin typeface="NSimSun" pitchFamily="49" charset="-122"/>
              <a:ea typeface="NSimSun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Multi-core Computing Lectures: </a:t>
            </a:r>
            <a:br>
              <a:rPr lang="en-US" dirty="0" smtClean="0"/>
            </a:br>
            <a:r>
              <a:rPr lang="en-US" b="0" dirty="0" smtClean="0"/>
              <a:t>Progress-to-date on Key 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704340"/>
            <a:ext cx="8788400" cy="3614420"/>
          </a:xfrm>
        </p:spPr>
        <p:txBody>
          <a:bodyPr/>
          <a:lstStyle/>
          <a:p>
            <a:r>
              <a:rPr lang="en-US" dirty="0" smtClean="0"/>
              <a:t> How to formally model multi-core hierarchies?</a:t>
            </a:r>
          </a:p>
          <a:p>
            <a:r>
              <a:rPr lang="en-US" dirty="0" smtClean="0"/>
              <a:t> What is the Algorithm Designer’s model?</a:t>
            </a:r>
          </a:p>
          <a:p>
            <a:r>
              <a:rPr lang="en-US" dirty="0" smtClean="0"/>
              <a:t> What runtime task scheduler should be used?</a:t>
            </a:r>
          </a:p>
          <a:p>
            <a:r>
              <a:rPr lang="en-US" dirty="0" smtClean="0"/>
              <a:t> What are the new algorithmic techniques?</a:t>
            </a:r>
          </a:p>
          <a:p>
            <a:r>
              <a:rPr lang="en-US" dirty="0" smtClean="0"/>
              <a:t> How do the algorithms perform in practice?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Focus: Irregular Algorithms</a:t>
            </a:r>
            <a:endParaRPr lang="en-US" dirty="0"/>
          </a:p>
        </p:txBody>
      </p:sp>
      <p:sp>
        <p:nvSpPr>
          <p:cNvPr id="723972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112712" y="1078816"/>
            <a:ext cx="9031287" cy="2319477"/>
          </a:xfrm>
          <a:solidFill>
            <a:schemeClr val="accent1">
              <a:alpha val="0"/>
            </a:schemeClr>
          </a:solidFill>
          <a:ln/>
        </p:spPr>
        <p:txBody>
          <a:bodyPr/>
          <a:lstStyle/>
          <a:p>
            <a:pPr marL="514350" indent="-514350" defTabSz="3030538"/>
            <a:r>
              <a:rPr lang="en-US" sz="2000" b="0" dirty="0">
                <a:solidFill>
                  <a:srgbClr val="FF6600"/>
                </a:solidFill>
              </a:rPr>
              <a:t>Sequences and strings:</a:t>
            </a:r>
            <a:r>
              <a:rPr lang="en-US" sz="2000" b="0" dirty="0"/>
              <a:t>  </a:t>
            </a:r>
            <a:r>
              <a:rPr lang="en-US" sz="2000" b="0" dirty="0" smtClean="0"/>
              <a:t>Sorting</a:t>
            </a:r>
            <a:r>
              <a:rPr lang="en-US" sz="2000" b="0" dirty="0"/>
              <a:t>, </a:t>
            </a:r>
            <a:r>
              <a:rPr lang="en-US" sz="2000" b="0" dirty="0" smtClean="0"/>
              <a:t>Suffix </a:t>
            </a:r>
            <a:r>
              <a:rPr lang="en-US" sz="2000" b="0" dirty="0"/>
              <a:t>arrays, </a:t>
            </a:r>
            <a:r>
              <a:rPr lang="en-US" sz="2000" b="0" dirty="0" smtClean="0"/>
              <a:t>Seq</a:t>
            </a:r>
            <a:r>
              <a:rPr lang="en-US" sz="2000" b="0" dirty="0"/>
              <a:t>. alignment </a:t>
            </a:r>
          </a:p>
          <a:p>
            <a:pPr marL="514350" indent="-514350" defTabSz="3030538"/>
            <a:r>
              <a:rPr lang="en-US" sz="2000" b="0" dirty="0">
                <a:solidFill>
                  <a:srgbClr val="FF6600"/>
                </a:solidFill>
              </a:rPr>
              <a:t>Graph algorithms: </a:t>
            </a:r>
            <a:r>
              <a:rPr lang="en-US" sz="2000" b="0" dirty="0"/>
              <a:t>Min spanning tree, BFS, coloring, separators</a:t>
            </a:r>
          </a:p>
          <a:p>
            <a:pPr marL="514350" indent="-514350" defTabSz="3030538"/>
            <a:r>
              <a:rPr lang="en-US" sz="2000" b="0" dirty="0">
                <a:solidFill>
                  <a:srgbClr val="FF6600"/>
                </a:solidFill>
              </a:rPr>
              <a:t>Machine learning:</a:t>
            </a:r>
            <a:r>
              <a:rPr lang="en-US" sz="2000" b="0" dirty="0"/>
              <a:t> Sparse SVM, K-means, Gibbs sampling, LASSO</a:t>
            </a:r>
          </a:p>
          <a:p>
            <a:pPr marL="514350" indent="-514350" defTabSz="3030538"/>
            <a:r>
              <a:rPr lang="en-US" sz="2000" b="0" dirty="0">
                <a:solidFill>
                  <a:srgbClr val="FF6600"/>
                </a:solidFill>
              </a:rPr>
              <a:t>Graphics: </a:t>
            </a:r>
            <a:r>
              <a:rPr lang="en-US" sz="2000" b="0" dirty="0" smtClean="0"/>
              <a:t>Ray </a:t>
            </a:r>
            <a:r>
              <a:rPr lang="en-US" sz="2000" b="0" dirty="0"/>
              <a:t>t</a:t>
            </a:r>
            <a:r>
              <a:rPr lang="en-US" sz="2000" b="0" dirty="0" smtClean="0"/>
              <a:t>racing</a:t>
            </a:r>
            <a:r>
              <a:rPr lang="en-US" sz="2000" b="0" dirty="0"/>
              <a:t>, </a:t>
            </a:r>
            <a:r>
              <a:rPr lang="en-US" sz="2000" b="0" dirty="0" err="1" smtClean="0"/>
              <a:t>Micropoly</a:t>
            </a:r>
            <a:r>
              <a:rPr lang="en-US" sz="2000" b="0" dirty="0" smtClean="0"/>
              <a:t> rendering</a:t>
            </a:r>
            <a:endParaRPr lang="en-US" sz="2000" b="0" dirty="0"/>
          </a:p>
          <a:p>
            <a:pPr marL="514350" indent="-514350" defTabSz="3030538"/>
            <a:r>
              <a:rPr lang="en-US" sz="2000" b="0" dirty="0">
                <a:solidFill>
                  <a:srgbClr val="FF6600"/>
                </a:solidFill>
              </a:rPr>
              <a:t>Geometry: </a:t>
            </a:r>
            <a:r>
              <a:rPr lang="en-US" sz="2000" b="0" dirty="0" smtClean="0"/>
              <a:t>Delaunay triangulation, Nearest </a:t>
            </a:r>
            <a:r>
              <a:rPr lang="en-US" sz="2000" b="0" dirty="0"/>
              <a:t>n</a:t>
            </a:r>
            <a:r>
              <a:rPr lang="en-US" sz="2000" b="0" dirty="0" smtClean="0"/>
              <a:t>eighbors</a:t>
            </a:r>
            <a:r>
              <a:rPr lang="en-US" sz="2000" b="0" dirty="0"/>
              <a:t>, </a:t>
            </a:r>
            <a:r>
              <a:rPr lang="en-US" sz="2000" b="0" dirty="0" smtClean="0"/>
              <a:t>N-body</a:t>
            </a:r>
            <a:endParaRPr lang="en-US" sz="2000" b="0" dirty="0"/>
          </a:p>
        </p:txBody>
      </p:sp>
      <p:sp>
        <p:nvSpPr>
          <p:cNvPr id="6" name="TextBox 5"/>
          <p:cNvSpPr txBox="1"/>
          <p:nvPr/>
        </p:nvSpPr>
        <p:spPr>
          <a:xfrm>
            <a:off x="570984" y="4604982"/>
            <a:ext cx="810029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Compared to well-studied regular algorithms:</a:t>
            </a:r>
          </a:p>
          <a:p>
            <a:pPr algn="l"/>
            <a:endParaRPr lang="en-US" sz="1000" dirty="0" smtClean="0"/>
          </a:p>
          <a:p>
            <a:pPr algn="l">
              <a:buFont typeface="Arial" pitchFamily="34" charset="0"/>
              <a:buChar char="•"/>
            </a:pPr>
            <a:r>
              <a:rPr lang="en-US" b="0" dirty="0" smtClean="0">
                <a:solidFill>
                  <a:srgbClr val="9900CC"/>
                </a:solidFill>
              </a:rPr>
              <a:t> Harder to find effective parallelism</a:t>
            </a:r>
          </a:p>
          <a:p>
            <a:pPr algn="l">
              <a:buFont typeface="Arial" pitchFamily="34" charset="0"/>
              <a:buChar char="•"/>
            </a:pPr>
            <a:r>
              <a:rPr lang="en-US" b="0" dirty="0" smtClean="0">
                <a:solidFill>
                  <a:srgbClr val="9900CC"/>
                </a:solidFill>
              </a:rPr>
              <a:t> Harder to exploit memory hierarchy</a:t>
            </a:r>
            <a:endParaRPr lang="en-US" b="0" dirty="0">
              <a:solidFill>
                <a:srgbClr val="99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813560"/>
            <a:ext cx="9144000" cy="149352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Multi-cores: today, future trends, challenges</a:t>
            </a:r>
          </a:p>
          <a:p>
            <a:endParaRPr lang="en-US" sz="1000" dirty="0" smtClean="0"/>
          </a:p>
          <a:p>
            <a:r>
              <a:rPr lang="en-US" dirty="0" smtClean="0"/>
              <a:t> Computations &amp; Schedulers</a:t>
            </a:r>
          </a:p>
          <a:p>
            <a:pPr lvl="2"/>
            <a:r>
              <a:rPr lang="en-US" dirty="0" smtClean="0"/>
              <a:t>Modeling computations in work-depth framework</a:t>
            </a:r>
          </a:p>
          <a:p>
            <a:pPr lvl="2"/>
            <a:r>
              <a:rPr lang="en-US" dirty="0" smtClean="0"/>
              <a:t>Schedulers: Work Stealing &amp; PDF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Cache miss analysis on 2-level parallel hierarchy</a:t>
            </a:r>
          </a:p>
          <a:p>
            <a:pPr lvl="2"/>
            <a:r>
              <a:rPr lang="en-US" dirty="0" smtClean="0"/>
              <a:t>Private caches OR Shared cache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Low-depth, cache-oblivious parallel algorithms</a:t>
            </a:r>
          </a:p>
          <a:p>
            <a:pPr lvl="2"/>
            <a:r>
              <a:rPr lang="en-US" dirty="0" smtClean="0"/>
              <a:t>Sorting &amp; Graph algorithms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1 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Coarse- vs. Fine-grain threading</a:t>
            </a:r>
            <a:endParaRPr lang="en-US" dirty="0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071563"/>
            <a:ext cx="8788400" cy="4947100"/>
          </a:xfrm>
        </p:spPr>
        <p:txBody>
          <a:bodyPr/>
          <a:lstStyle/>
          <a:p>
            <a:r>
              <a:rPr lang="en-US" dirty="0"/>
              <a:t> Coarse Threading popular for decades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Spawn one thread per core at program initialization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Heavy-weight O.S. threads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E.g., Splash Benchmark</a:t>
            </a:r>
          </a:p>
          <a:p>
            <a:pPr lvl="2"/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/>
              <a:t>Better Alternative: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System supports user-level </a:t>
            </a:r>
            <a:r>
              <a:rPr lang="en-US" dirty="0">
                <a:solidFill>
                  <a:srgbClr val="FF0000"/>
                </a:solidFill>
              </a:rPr>
              <a:t>light-weight threads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Programs expose </a:t>
            </a:r>
            <a:r>
              <a:rPr lang="en-US" dirty="0">
                <a:solidFill>
                  <a:srgbClr val="FF0000"/>
                </a:solidFill>
              </a:rPr>
              <a:t>lots of parallelism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Dynamic parallelism</a:t>
            </a:r>
            <a:r>
              <a:rPr lang="en-US" dirty="0">
                <a:solidFill>
                  <a:schemeClr val="tx1"/>
                </a:solidFill>
              </a:rPr>
              <a:t>: forking can be </a:t>
            </a:r>
            <a:r>
              <a:rPr lang="en-US" dirty="0" smtClean="0">
                <a:solidFill>
                  <a:schemeClr val="tx1"/>
                </a:solidFill>
              </a:rPr>
              <a:t>data-dependent</a:t>
            </a:r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Smart runtime scheduler</a:t>
            </a:r>
            <a:r>
              <a:rPr lang="en-US" dirty="0">
                <a:solidFill>
                  <a:schemeClr val="tx1"/>
                </a:solidFill>
              </a:rPr>
              <a:t> maps threads to cores, dynamically as computation proceeds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534" y="5969663"/>
            <a:ext cx="9028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solidFill>
                  <a:srgbClr val="9900CC"/>
                </a:solidFill>
              </a:rPr>
              <a:t>e.g., </a:t>
            </a:r>
            <a:r>
              <a:rPr lang="en-US" b="0" dirty="0" err="1" smtClean="0">
                <a:solidFill>
                  <a:srgbClr val="9900CC"/>
                </a:solidFill>
              </a:rPr>
              <a:t>Cilk</a:t>
            </a:r>
            <a:r>
              <a:rPr lang="en-US" b="0" dirty="0" smtClean="0">
                <a:solidFill>
                  <a:srgbClr val="9900CC"/>
                </a:solidFill>
              </a:rPr>
              <a:t>++, Intel TBB, </a:t>
            </a:r>
            <a:r>
              <a:rPr lang="en-US" b="0" dirty="0" err="1" smtClean="0">
                <a:solidFill>
                  <a:srgbClr val="9900CC"/>
                </a:solidFill>
              </a:rPr>
              <a:t>OpenMP</a:t>
            </a:r>
            <a:r>
              <a:rPr lang="en-US" b="0" dirty="0" smtClean="0">
                <a:solidFill>
                  <a:srgbClr val="9900CC"/>
                </a:solidFill>
              </a:rPr>
              <a:t>, MS Parallel Task Library</a:t>
            </a:r>
            <a:endParaRPr lang="en-US" b="0" dirty="0">
              <a:solidFill>
                <a:srgbClr val="99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PRAM vs. Work-Depth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3975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PRAM </a:t>
            </a:r>
            <a:r>
              <a:rPr lang="en-US" sz="2000" b="0" dirty="0" smtClean="0"/>
              <a:t>[Fortune, Wyllie ‘78]</a:t>
            </a:r>
            <a:endParaRPr lang="en-US" b="0" dirty="0" smtClean="0"/>
          </a:p>
          <a:p>
            <a:pPr lvl="2"/>
            <a:r>
              <a:rPr lang="en-US" dirty="0" smtClean="0"/>
              <a:t>P processors, Shared memory, Synchronous</a:t>
            </a:r>
          </a:p>
          <a:p>
            <a:pPr lvl="2"/>
            <a:r>
              <a:rPr lang="en-US" dirty="0" smtClean="0"/>
              <a:t>Algorithm specifies what each processor does at each synchronous step</a:t>
            </a:r>
          </a:p>
          <a:p>
            <a:pPr lvl="2"/>
            <a:endParaRPr lang="en-US" sz="1600" dirty="0" smtClean="0"/>
          </a:p>
          <a:p>
            <a:pPr lvl="1">
              <a:buNone/>
            </a:pPr>
            <a:r>
              <a:rPr lang="en-US" dirty="0" smtClean="0"/>
              <a:t>  Work-Depth framework </a:t>
            </a:r>
            <a:r>
              <a:rPr lang="en-US" sz="2000" b="0" dirty="0" smtClean="0"/>
              <a:t>[</a:t>
            </a:r>
            <a:r>
              <a:rPr lang="en-US" sz="2000" b="0" dirty="0" err="1" smtClean="0"/>
              <a:t>Shiloach</a:t>
            </a:r>
            <a:r>
              <a:rPr lang="en-US" sz="2000" b="0" dirty="0" smtClean="0"/>
              <a:t>, Vishkin ‘82]</a:t>
            </a:r>
            <a:endParaRPr lang="en-US" b="0" dirty="0" smtClean="0"/>
          </a:p>
          <a:p>
            <a:pPr lvl="2"/>
            <a:r>
              <a:rPr lang="en-US" dirty="0" smtClean="0"/>
              <a:t>Shared memory, Synchronous</a:t>
            </a:r>
          </a:p>
          <a:p>
            <a:pPr lvl="2"/>
            <a:r>
              <a:rPr lang="en-US" dirty="0" smtClean="0"/>
              <a:t>Algorithm specifies what tasks (work) can be done in parallel at each synchronous step</a:t>
            </a:r>
          </a:p>
          <a:p>
            <a:pPr lvl="2"/>
            <a:r>
              <a:rPr lang="en-US" dirty="0" smtClean="0"/>
              <a:t>Work W is number of tasks</a:t>
            </a:r>
          </a:p>
          <a:p>
            <a:pPr lvl="2"/>
            <a:r>
              <a:rPr lang="en-US" dirty="0" smtClean="0"/>
              <a:t>Depth D is number of steps</a:t>
            </a:r>
          </a:p>
          <a:p>
            <a:pPr lvl="2"/>
            <a:r>
              <a:rPr lang="en-US" dirty="0" smtClean="0"/>
              <a:t>Brent’s “Theorem” [‘74]: On P processors, </a:t>
            </a:r>
            <a:br>
              <a:rPr lang="en-US" dirty="0" smtClean="0"/>
            </a:br>
            <a:r>
              <a:rPr lang="en-US" dirty="0" smtClean="0"/>
              <a:t>               Time ≤ W/P + 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32563" y="6367463"/>
            <a:ext cx="1905000" cy="457200"/>
          </a:xfrm>
          <a:prstGeom prst="rect">
            <a:avLst/>
          </a:prstGeom>
        </p:spPr>
        <p:txBody>
          <a:bodyPr/>
          <a:lstStyle/>
          <a:p>
            <a:fld id="{59AEC740-8B2A-4C4D-875D-0326ACBDEE01}" type="slidenum">
              <a:rPr lang="en-US"/>
              <a:pPr/>
              <a:t>15</a:t>
            </a:fld>
            <a:endParaRPr lang="en-US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Work-Depth Generalized to</a:t>
            </a:r>
            <a:br>
              <a:rPr lang="en-US" dirty="0" smtClean="0"/>
            </a:br>
            <a:r>
              <a:rPr lang="en-US" dirty="0" smtClean="0"/>
              <a:t>Nested Parallel Computations</a:t>
            </a:r>
            <a:endParaRPr lang="en-US" dirty="0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" y="1432560"/>
            <a:ext cx="7772400" cy="990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Computation DAG:</a:t>
            </a:r>
          </a:p>
          <a:p>
            <a:pPr lvl="2"/>
            <a:r>
              <a:rPr lang="en-US" dirty="0" smtClean="0"/>
              <a:t> Nodes are tasks</a:t>
            </a:r>
          </a:p>
          <a:p>
            <a:pPr lvl="2"/>
            <a:r>
              <a:rPr lang="en-US" dirty="0" smtClean="0"/>
              <a:t> Edges are dependences between tasks    </a:t>
            </a:r>
            <a:endParaRPr lang="en-US" dirty="0"/>
          </a:p>
        </p:txBody>
      </p:sp>
      <p:sp>
        <p:nvSpPr>
          <p:cNvPr id="276484" name="Oval 4"/>
          <p:cNvSpPr>
            <a:spLocks noChangeArrowheads="1"/>
          </p:cNvSpPr>
          <p:nvPr/>
        </p:nvSpPr>
        <p:spPr bwMode="auto">
          <a:xfrm>
            <a:off x="2514600" y="2971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498" name="Oval 18"/>
          <p:cNvSpPr>
            <a:spLocks noChangeArrowheads="1"/>
          </p:cNvSpPr>
          <p:nvPr/>
        </p:nvSpPr>
        <p:spPr bwMode="auto">
          <a:xfrm>
            <a:off x="30480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00" name="Oval 20"/>
          <p:cNvSpPr>
            <a:spLocks noChangeArrowheads="1"/>
          </p:cNvSpPr>
          <p:nvPr/>
        </p:nvSpPr>
        <p:spPr bwMode="auto">
          <a:xfrm>
            <a:off x="19050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01" name="Oval 21"/>
          <p:cNvSpPr>
            <a:spLocks noChangeArrowheads="1"/>
          </p:cNvSpPr>
          <p:nvPr/>
        </p:nvSpPr>
        <p:spPr bwMode="auto">
          <a:xfrm>
            <a:off x="2286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02" name="Oval 22"/>
          <p:cNvSpPr>
            <a:spLocks noChangeArrowheads="1"/>
          </p:cNvSpPr>
          <p:nvPr/>
        </p:nvSpPr>
        <p:spPr bwMode="auto">
          <a:xfrm>
            <a:off x="1524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03" name="Oval 23"/>
          <p:cNvSpPr>
            <a:spLocks noChangeArrowheads="1"/>
          </p:cNvSpPr>
          <p:nvPr/>
        </p:nvSpPr>
        <p:spPr bwMode="auto">
          <a:xfrm>
            <a:off x="22860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04" name="Oval 24"/>
          <p:cNvSpPr>
            <a:spLocks noChangeArrowheads="1"/>
          </p:cNvSpPr>
          <p:nvPr/>
        </p:nvSpPr>
        <p:spPr bwMode="auto">
          <a:xfrm>
            <a:off x="15240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05" name="Oval 25"/>
          <p:cNvSpPr>
            <a:spLocks noChangeArrowheads="1"/>
          </p:cNvSpPr>
          <p:nvPr/>
        </p:nvSpPr>
        <p:spPr bwMode="auto">
          <a:xfrm>
            <a:off x="3048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06" name="Oval 26"/>
          <p:cNvSpPr>
            <a:spLocks noChangeArrowheads="1"/>
          </p:cNvSpPr>
          <p:nvPr/>
        </p:nvSpPr>
        <p:spPr bwMode="auto">
          <a:xfrm>
            <a:off x="30480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07" name="Oval 27"/>
          <p:cNvSpPr>
            <a:spLocks noChangeArrowheads="1"/>
          </p:cNvSpPr>
          <p:nvPr/>
        </p:nvSpPr>
        <p:spPr bwMode="auto">
          <a:xfrm>
            <a:off x="19050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09" name="Oval 29"/>
          <p:cNvSpPr>
            <a:spLocks noChangeArrowheads="1"/>
          </p:cNvSpPr>
          <p:nvPr/>
        </p:nvSpPr>
        <p:spPr bwMode="auto">
          <a:xfrm>
            <a:off x="2590800" y="5105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6510" name="AutoShape 30"/>
          <p:cNvCxnSpPr>
            <a:cxnSpLocks noChangeShapeType="1"/>
            <a:stCxn id="276484" idx="5"/>
            <a:endCxn id="276498" idx="0"/>
          </p:cNvCxnSpPr>
          <p:nvPr/>
        </p:nvCxnSpPr>
        <p:spPr bwMode="auto">
          <a:xfrm>
            <a:off x="2644775" y="3101975"/>
            <a:ext cx="47942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11" name="AutoShape 31"/>
          <p:cNvCxnSpPr>
            <a:cxnSpLocks noChangeShapeType="1"/>
            <a:stCxn id="276484" idx="3"/>
            <a:endCxn id="276500" idx="7"/>
          </p:cNvCxnSpPr>
          <p:nvPr/>
        </p:nvCxnSpPr>
        <p:spPr bwMode="auto">
          <a:xfrm flipH="1">
            <a:off x="2035175" y="3101975"/>
            <a:ext cx="501650" cy="2730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12" name="AutoShape 32"/>
          <p:cNvCxnSpPr>
            <a:cxnSpLocks noChangeShapeType="1"/>
            <a:stCxn id="276500" idx="5"/>
            <a:endCxn id="276501" idx="0"/>
          </p:cNvCxnSpPr>
          <p:nvPr/>
        </p:nvCxnSpPr>
        <p:spPr bwMode="auto">
          <a:xfrm>
            <a:off x="2035175" y="3482975"/>
            <a:ext cx="3270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13" name="AutoShape 33"/>
          <p:cNvCxnSpPr>
            <a:cxnSpLocks noChangeShapeType="1"/>
            <a:stCxn id="276500" idx="3"/>
            <a:endCxn id="276502" idx="7"/>
          </p:cNvCxnSpPr>
          <p:nvPr/>
        </p:nvCxnSpPr>
        <p:spPr bwMode="auto">
          <a:xfrm flipH="1">
            <a:off x="1654175" y="348297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14" name="AutoShape 34"/>
          <p:cNvCxnSpPr>
            <a:cxnSpLocks noChangeShapeType="1"/>
            <a:stCxn id="276502" idx="4"/>
            <a:endCxn id="276504" idx="0"/>
          </p:cNvCxnSpPr>
          <p:nvPr/>
        </p:nvCxnSpPr>
        <p:spPr bwMode="auto">
          <a:xfrm>
            <a:off x="1600200" y="3962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15" name="AutoShape 35"/>
          <p:cNvCxnSpPr>
            <a:cxnSpLocks noChangeShapeType="1"/>
            <a:stCxn id="276501" idx="4"/>
            <a:endCxn id="276503" idx="0"/>
          </p:cNvCxnSpPr>
          <p:nvPr/>
        </p:nvCxnSpPr>
        <p:spPr bwMode="auto">
          <a:xfrm>
            <a:off x="2362200" y="3962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16" name="AutoShape 36"/>
          <p:cNvCxnSpPr>
            <a:cxnSpLocks noChangeShapeType="1"/>
            <a:stCxn id="276504" idx="5"/>
            <a:endCxn id="276507" idx="1"/>
          </p:cNvCxnSpPr>
          <p:nvPr/>
        </p:nvCxnSpPr>
        <p:spPr bwMode="auto">
          <a:xfrm>
            <a:off x="1654175" y="439737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17" name="AutoShape 37"/>
          <p:cNvCxnSpPr>
            <a:cxnSpLocks noChangeShapeType="1"/>
            <a:stCxn id="276503" idx="3"/>
            <a:endCxn id="276507" idx="7"/>
          </p:cNvCxnSpPr>
          <p:nvPr/>
        </p:nvCxnSpPr>
        <p:spPr bwMode="auto">
          <a:xfrm flipH="1">
            <a:off x="2035175" y="439737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18" name="AutoShape 38"/>
          <p:cNvCxnSpPr>
            <a:cxnSpLocks noChangeShapeType="1"/>
            <a:stCxn id="276507" idx="5"/>
            <a:endCxn id="276509" idx="2"/>
          </p:cNvCxnSpPr>
          <p:nvPr/>
        </p:nvCxnSpPr>
        <p:spPr bwMode="auto">
          <a:xfrm>
            <a:off x="2035175" y="4854575"/>
            <a:ext cx="5556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20" name="AutoShape 40"/>
          <p:cNvCxnSpPr>
            <a:cxnSpLocks noChangeShapeType="1"/>
            <a:stCxn id="276506" idx="4"/>
            <a:endCxn id="276509" idx="7"/>
          </p:cNvCxnSpPr>
          <p:nvPr/>
        </p:nvCxnSpPr>
        <p:spPr bwMode="auto">
          <a:xfrm flipH="1">
            <a:off x="2720975" y="4419600"/>
            <a:ext cx="403225" cy="708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21" name="AutoShape 41"/>
          <p:cNvCxnSpPr>
            <a:cxnSpLocks noChangeShapeType="1"/>
            <a:stCxn id="276505" idx="4"/>
            <a:endCxn id="276506" idx="0"/>
          </p:cNvCxnSpPr>
          <p:nvPr/>
        </p:nvCxnSpPr>
        <p:spPr bwMode="auto">
          <a:xfrm>
            <a:off x="3124200" y="3962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22" name="AutoShape 42"/>
          <p:cNvCxnSpPr>
            <a:cxnSpLocks noChangeShapeType="1"/>
            <a:stCxn id="276498" idx="4"/>
            <a:endCxn id="276505" idx="0"/>
          </p:cNvCxnSpPr>
          <p:nvPr/>
        </p:nvCxnSpPr>
        <p:spPr bwMode="auto">
          <a:xfrm>
            <a:off x="3124200" y="3505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6525" name="Oval 45"/>
          <p:cNvSpPr>
            <a:spLocks noChangeArrowheads="1"/>
          </p:cNvSpPr>
          <p:nvPr/>
        </p:nvSpPr>
        <p:spPr bwMode="auto">
          <a:xfrm>
            <a:off x="19050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26" name="Oval 46"/>
          <p:cNvSpPr>
            <a:spLocks noChangeArrowheads="1"/>
          </p:cNvSpPr>
          <p:nvPr/>
        </p:nvSpPr>
        <p:spPr bwMode="auto">
          <a:xfrm>
            <a:off x="19050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6527" name="AutoShape 47"/>
          <p:cNvCxnSpPr>
            <a:cxnSpLocks noChangeShapeType="1"/>
            <a:stCxn id="276525" idx="4"/>
            <a:endCxn id="276526" idx="0"/>
          </p:cNvCxnSpPr>
          <p:nvPr/>
        </p:nvCxnSpPr>
        <p:spPr bwMode="auto">
          <a:xfrm>
            <a:off x="1981200" y="3962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28" name="AutoShape 48"/>
          <p:cNvCxnSpPr>
            <a:cxnSpLocks noChangeShapeType="1"/>
            <a:stCxn id="276500" idx="4"/>
            <a:endCxn id="276525" idx="0"/>
          </p:cNvCxnSpPr>
          <p:nvPr/>
        </p:nvCxnSpPr>
        <p:spPr bwMode="auto">
          <a:xfrm>
            <a:off x="1981200" y="3505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29" name="AutoShape 49"/>
          <p:cNvCxnSpPr>
            <a:cxnSpLocks noChangeShapeType="1"/>
            <a:stCxn id="276526" idx="4"/>
            <a:endCxn id="276507" idx="0"/>
          </p:cNvCxnSpPr>
          <p:nvPr/>
        </p:nvCxnSpPr>
        <p:spPr bwMode="auto">
          <a:xfrm>
            <a:off x="1981200" y="44196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6530" name="Rectangle 50"/>
          <p:cNvSpPr>
            <a:spLocks noChangeArrowheads="1"/>
          </p:cNvSpPr>
          <p:nvPr/>
        </p:nvSpPr>
        <p:spPr bwMode="auto">
          <a:xfrm>
            <a:off x="60960" y="565404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83372" lvl="1" indent="-293764" algn="l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smtClean="0"/>
              <a:t>Work = sequential execution time </a:t>
            </a:r>
          </a:p>
          <a:p>
            <a:pPr marL="783372" lvl="1" indent="-293764" algn="l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smtClean="0"/>
              <a:t>Depth = span = critical path length</a:t>
            </a:r>
            <a:endParaRPr lang="en-US" dirty="0"/>
          </a:p>
        </p:txBody>
      </p:sp>
      <p:sp>
        <p:nvSpPr>
          <p:cNvPr id="276531" name="Rectangle 51"/>
          <p:cNvSpPr>
            <a:spLocks noChangeArrowheads="1"/>
          </p:cNvSpPr>
          <p:nvPr/>
        </p:nvSpPr>
        <p:spPr bwMode="auto">
          <a:xfrm>
            <a:off x="4099560" y="2758440"/>
            <a:ext cx="4983480" cy="288036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algn="l">
              <a:spcBef>
                <a:spcPct val="20000"/>
              </a:spcBef>
              <a:buSzPct val="90000"/>
            </a:pPr>
            <a:r>
              <a:rPr lang="en-US" b="0" dirty="0" smtClean="0">
                <a:solidFill>
                  <a:srgbClr val="000000"/>
                </a:solidFill>
              </a:rPr>
              <a:t>Common Assumptions:</a:t>
            </a:r>
          </a:p>
          <a:p>
            <a:pPr marL="457200" indent="-457200" algn="l">
              <a:spcBef>
                <a:spcPct val="20000"/>
              </a:spcBef>
              <a:buSzPct val="90000"/>
              <a:buFont typeface="+mj-lt"/>
              <a:buAutoNum type="arabicPeriod"/>
            </a:pPr>
            <a:r>
              <a:rPr lang="en-US" b="0" dirty="0" smtClean="0">
                <a:solidFill>
                  <a:srgbClr val="000000"/>
                </a:solidFill>
              </a:rPr>
              <a:t>Structure may depend on input: revealed online</a:t>
            </a:r>
          </a:p>
          <a:p>
            <a:pPr marL="457200" indent="-457200" algn="l">
              <a:spcBef>
                <a:spcPct val="20000"/>
              </a:spcBef>
              <a:buSzPct val="90000"/>
              <a:buFont typeface="+mj-lt"/>
              <a:buAutoNum type="arabicPeriod"/>
            </a:pPr>
            <a:r>
              <a:rPr lang="en-US" b="0" dirty="0" smtClean="0">
                <a:solidFill>
                  <a:srgbClr val="000000"/>
                </a:solidFill>
              </a:rPr>
              <a:t>Nested-parallel (fork/join): </a:t>
            </a:r>
            <a:br>
              <a:rPr lang="en-US" b="0" dirty="0" smtClean="0">
                <a:solidFill>
                  <a:srgbClr val="000000"/>
                </a:solidFill>
              </a:rPr>
            </a:br>
            <a:r>
              <a:rPr lang="en-US" b="0" dirty="0" smtClean="0">
                <a:solidFill>
                  <a:srgbClr val="000000"/>
                </a:solidFill>
              </a:rPr>
              <a:t>DAG is series-parallel</a:t>
            </a:r>
          </a:p>
          <a:p>
            <a:pPr marL="457200" indent="-457200" algn="l">
              <a:spcBef>
                <a:spcPct val="20000"/>
              </a:spcBef>
              <a:buSzPct val="90000"/>
              <a:buFont typeface="+mj-lt"/>
              <a:buAutoNum type="arabicPeriod"/>
            </a:pPr>
            <a:r>
              <a:rPr lang="en-US" b="0" dirty="0" smtClean="0">
                <a:solidFill>
                  <a:srgbClr val="000000"/>
                </a:solidFill>
              </a:rPr>
              <a:t>Structure is independent of the parallel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32563" y="6367463"/>
            <a:ext cx="1905000" cy="457200"/>
          </a:xfrm>
          <a:prstGeom prst="rect">
            <a:avLst/>
          </a:prstGeom>
        </p:spPr>
        <p:txBody>
          <a:bodyPr/>
          <a:lstStyle/>
          <a:p>
            <a:fld id="{8B8F13C7-9765-4A39-A12D-A327E014B46C}" type="slidenum">
              <a:rPr lang="en-US" b="0"/>
              <a:pPr/>
              <a:t>16</a:t>
            </a:fld>
            <a:endParaRPr lang="en-US" b="0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Computation DAGs</a:t>
            </a:r>
            <a:endParaRPr lang="en-US" dirty="0"/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5110163" y="1478915"/>
            <a:ext cx="2070100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4956175" y="1869440"/>
            <a:ext cx="1189038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6507163" y="1869440"/>
            <a:ext cx="879475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6869113" y="2259965"/>
            <a:ext cx="673100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6456363" y="2259965"/>
            <a:ext cx="206375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5680075" y="2259965"/>
            <a:ext cx="568325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38" name="Rectangle 10"/>
          <p:cNvSpPr>
            <a:spLocks noChangeArrowheads="1"/>
          </p:cNvSpPr>
          <p:nvPr/>
        </p:nvSpPr>
        <p:spPr bwMode="auto">
          <a:xfrm>
            <a:off x="4852988" y="2259965"/>
            <a:ext cx="620712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39" name="Rectangle 11"/>
          <p:cNvSpPr>
            <a:spLocks noChangeArrowheads="1"/>
          </p:cNvSpPr>
          <p:nvPr/>
        </p:nvSpPr>
        <p:spPr bwMode="auto">
          <a:xfrm>
            <a:off x="4800600" y="2650490"/>
            <a:ext cx="206375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5110163" y="2650490"/>
            <a:ext cx="414337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5627688" y="2650490"/>
            <a:ext cx="361950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6092825" y="2650490"/>
            <a:ext cx="207963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6818313" y="2650490"/>
            <a:ext cx="206375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7127875" y="2650490"/>
            <a:ext cx="465138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7127875" y="3039428"/>
            <a:ext cx="206375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7386638" y="3039428"/>
            <a:ext cx="206375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47" name="Line 19"/>
          <p:cNvSpPr>
            <a:spLocks noChangeShapeType="1"/>
          </p:cNvSpPr>
          <p:nvPr/>
        </p:nvSpPr>
        <p:spPr bwMode="auto">
          <a:xfrm>
            <a:off x="7334250" y="1478915"/>
            <a:ext cx="2079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b="0"/>
          </a:p>
        </p:txBody>
      </p:sp>
      <p:sp>
        <p:nvSpPr>
          <p:cNvPr id="278548" name="Line 20"/>
          <p:cNvSpPr>
            <a:spLocks noChangeShapeType="1"/>
          </p:cNvSpPr>
          <p:nvPr/>
        </p:nvSpPr>
        <p:spPr bwMode="auto">
          <a:xfrm>
            <a:off x="7334250" y="1739265"/>
            <a:ext cx="2079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b="0"/>
          </a:p>
        </p:txBody>
      </p:sp>
      <p:sp>
        <p:nvSpPr>
          <p:cNvPr id="278549" name="Line 21"/>
          <p:cNvSpPr>
            <a:spLocks noChangeShapeType="1"/>
          </p:cNvSpPr>
          <p:nvPr/>
        </p:nvSpPr>
        <p:spPr bwMode="auto">
          <a:xfrm>
            <a:off x="7439025" y="1478915"/>
            <a:ext cx="0" cy="2603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 b="0"/>
          </a:p>
        </p:txBody>
      </p:sp>
      <p:sp>
        <p:nvSpPr>
          <p:cNvPr id="278550" name="Text Box 22"/>
          <p:cNvSpPr txBox="1">
            <a:spLocks noChangeArrowheads="1"/>
          </p:cNvSpPr>
          <p:nvPr/>
        </p:nvSpPr>
        <p:spPr bwMode="auto">
          <a:xfrm>
            <a:off x="7468499" y="1463040"/>
            <a:ext cx="12586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O(log n)</a:t>
            </a:r>
          </a:p>
        </p:txBody>
      </p:sp>
      <p:sp>
        <p:nvSpPr>
          <p:cNvPr id="278551" name="Oval 23"/>
          <p:cNvSpPr>
            <a:spLocks noChangeArrowheads="1"/>
          </p:cNvSpPr>
          <p:nvPr/>
        </p:nvSpPr>
        <p:spPr bwMode="auto">
          <a:xfrm>
            <a:off x="5059363" y="3104515"/>
            <a:ext cx="103187" cy="130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52" name="Oval 24"/>
          <p:cNvSpPr>
            <a:spLocks noChangeArrowheads="1"/>
          </p:cNvSpPr>
          <p:nvPr/>
        </p:nvSpPr>
        <p:spPr bwMode="auto">
          <a:xfrm>
            <a:off x="5886450" y="3104515"/>
            <a:ext cx="103188" cy="130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53" name="Oval 25"/>
          <p:cNvSpPr>
            <a:spLocks noChangeArrowheads="1"/>
          </p:cNvSpPr>
          <p:nvPr/>
        </p:nvSpPr>
        <p:spPr bwMode="auto">
          <a:xfrm>
            <a:off x="5524500" y="3429953"/>
            <a:ext cx="103188" cy="130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54" name="Oval 26"/>
          <p:cNvSpPr>
            <a:spLocks noChangeArrowheads="1"/>
          </p:cNvSpPr>
          <p:nvPr/>
        </p:nvSpPr>
        <p:spPr bwMode="auto">
          <a:xfrm>
            <a:off x="7283450" y="3429953"/>
            <a:ext cx="103188" cy="130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55" name="Oval 27"/>
          <p:cNvSpPr>
            <a:spLocks noChangeArrowheads="1"/>
          </p:cNvSpPr>
          <p:nvPr/>
        </p:nvSpPr>
        <p:spPr bwMode="auto">
          <a:xfrm>
            <a:off x="7075488" y="3625215"/>
            <a:ext cx="104775" cy="130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56" name="Oval 28"/>
          <p:cNvSpPr>
            <a:spLocks noChangeArrowheads="1"/>
          </p:cNvSpPr>
          <p:nvPr/>
        </p:nvSpPr>
        <p:spPr bwMode="auto">
          <a:xfrm>
            <a:off x="6818313" y="3755390"/>
            <a:ext cx="103187" cy="130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8557" name="Oval 29"/>
          <p:cNvSpPr>
            <a:spLocks noChangeArrowheads="1"/>
          </p:cNvSpPr>
          <p:nvPr/>
        </p:nvSpPr>
        <p:spPr bwMode="auto">
          <a:xfrm>
            <a:off x="6300788" y="3950653"/>
            <a:ext cx="103187" cy="130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cxnSp>
        <p:nvCxnSpPr>
          <p:cNvPr id="278558" name="AutoShape 30"/>
          <p:cNvCxnSpPr>
            <a:cxnSpLocks noChangeShapeType="1"/>
            <a:stCxn id="278532" idx="2"/>
            <a:endCxn id="278533" idx="0"/>
          </p:cNvCxnSpPr>
          <p:nvPr/>
        </p:nvCxnSpPr>
        <p:spPr bwMode="auto">
          <a:xfrm flipH="1">
            <a:off x="5549900" y="1739265"/>
            <a:ext cx="595313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59" name="AutoShape 31"/>
          <p:cNvCxnSpPr>
            <a:cxnSpLocks noChangeShapeType="1"/>
            <a:stCxn id="278532" idx="2"/>
            <a:endCxn id="278534" idx="0"/>
          </p:cNvCxnSpPr>
          <p:nvPr/>
        </p:nvCxnSpPr>
        <p:spPr bwMode="auto">
          <a:xfrm>
            <a:off x="6145213" y="1739265"/>
            <a:ext cx="801687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60" name="AutoShape 32"/>
          <p:cNvCxnSpPr>
            <a:cxnSpLocks noChangeShapeType="1"/>
            <a:stCxn id="278533" idx="2"/>
            <a:endCxn id="278538" idx="0"/>
          </p:cNvCxnSpPr>
          <p:nvPr/>
        </p:nvCxnSpPr>
        <p:spPr bwMode="auto">
          <a:xfrm flipH="1">
            <a:off x="5162550" y="2129790"/>
            <a:ext cx="387350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61" name="AutoShape 33"/>
          <p:cNvCxnSpPr>
            <a:cxnSpLocks noChangeShapeType="1"/>
            <a:stCxn id="278533" idx="2"/>
            <a:endCxn id="278537" idx="0"/>
          </p:cNvCxnSpPr>
          <p:nvPr/>
        </p:nvCxnSpPr>
        <p:spPr bwMode="auto">
          <a:xfrm>
            <a:off x="5549900" y="2129790"/>
            <a:ext cx="414338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62" name="AutoShape 34"/>
          <p:cNvCxnSpPr>
            <a:cxnSpLocks noChangeShapeType="1"/>
            <a:stCxn id="278538" idx="2"/>
            <a:endCxn id="278539" idx="0"/>
          </p:cNvCxnSpPr>
          <p:nvPr/>
        </p:nvCxnSpPr>
        <p:spPr bwMode="auto">
          <a:xfrm flipH="1">
            <a:off x="4903788" y="2520315"/>
            <a:ext cx="258762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63" name="AutoShape 35"/>
          <p:cNvCxnSpPr>
            <a:cxnSpLocks noChangeShapeType="1"/>
            <a:stCxn id="278538" idx="2"/>
            <a:endCxn id="278540" idx="0"/>
          </p:cNvCxnSpPr>
          <p:nvPr/>
        </p:nvCxnSpPr>
        <p:spPr bwMode="auto">
          <a:xfrm>
            <a:off x="5162550" y="2520315"/>
            <a:ext cx="155575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64" name="AutoShape 36"/>
          <p:cNvCxnSpPr>
            <a:cxnSpLocks noChangeShapeType="1"/>
            <a:stCxn id="278537" idx="2"/>
            <a:endCxn id="278541" idx="0"/>
          </p:cNvCxnSpPr>
          <p:nvPr/>
        </p:nvCxnSpPr>
        <p:spPr bwMode="auto">
          <a:xfrm flipH="1">
            <a:off x="5808663" y="2520315"/>
            <a:ext cx="155575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65" name="AutoShape 37"/>
          <p:cNvCxnSpPr>
            <a:cxnSpLocks noChangeShapeType="1"/>
            <a:stCxn id="278537" idx="2"/>
            <a:endCxn id="278542" idx="0"/>
          </p:cNvCxnSpPr>
          <p:nvPr/>
        </p:nvCxnSpPr>
        <p:spPr bwMode="auto">
          <a:xfrm>
            <a:off x="5964238" y="2520315"/>
            <a:ext cx="233362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66" name="AutoShape 38"/>
          <p:cNvCxnSpPr>
            <a:cxnSpLocks noChangeShapeType="1"/>
            <a:stCxn id="278542" idx="2"/>
            <a:endCxn id="278552" idx="7"/>
          </p:cNvCxnSpPr>
          <p:nvPr/>
        </p:nvCxnSpPr>
        <p:spPr bwMode="auto">
          <a:xfrm flipH="1">
            <a:off x="5975350" y="2910840"/>
            <a:ext cx="22225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67" name="AutoShape 39"/>
          <p:cNvCxnSpPr>
            <a:cxnSpLocks noChangeShapeType="1"/>
            <a:stCxn id="278541" idx="2"/>
            <a:endCxn id="278552" idx="0"/>
          </p:cNvCxnSpPr>
          <p:nvPr/>
        </p:nvCxnSpPr>
        <p:spPr bwMode="auto">
          <a:xfrm>
            <a:off x="5808663" y="2910840"/>
            <a:ext cx="130175" cy="1936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68" name="AutoShape 40"/>
          <p:cNvCxnSpPr>
            <a:cxnSpLocks noChangeShapeType="1"/>
            <a:stCxn id="278540" idx="2"/>
            <a:endCxn id="278551" idx="0"/>
          </p:cNvCxnSpPr>
          <p:nvPr/>
        </p:nvCxnSpPr>
        <p:spPr bwMode="auto">
          <a:xfrm flipH="1">
            <a:off x="5110163" y="2910840"/>
            <a:ext cx="207962" cy="1936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69" name="AutoShape 41"/>
          <p:cNvCxnSpPr>
            <a:cxnSpLocks noChangeShapeType="1"/>
            <a:stCxn id="278539" idx="2"/>
            <a:endCxn id="278551" idx="1"/>
          </p:cNvCxnSpPr>
          <p:nvPr/>
        </p:nvCxnSpPr>
        <p:spPr bwMode="auto">
          <a:xfrm>
            <a:off x="4903788" y="2910840"/>
            <a:ext cx="169862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70" name="AutoShape 42"/>
          <p:cNvCxnSpPr>
            <a:cxnSpLocks noChangeShapeType="1"/>
            <a:stCxn id="278551" idx="5"/>
            <a:endCxn id="278553" idx="2"/>
          </p:cNvCxnSpPr>
          <p:nvPr/>
        </p:nvCxnSpPr>
        <p:spPr bwMode="auto">
          <a:xfrm>
            <a:off x="5148263" y="3215640"/>
            <a:ext cx="376237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71" name="AutoShape 43"/>
          <p:cNvCxnSpPr>
            <a:cxnSpLocks noChangeShapeType="1"/>
            <a:stCxn id="278552" idx="3"/>
            <a:endCxn id="278553" idx="7"/>
          </p:cNvCxnSpPr>
          <p:nvPr/>
        </p:nvCxnSpPr>
        <p:spPr bwMode="auto">
          <a:xfrm flipH="1">
            <a:off x="5613400" y="3215640"/>
            <a:ext cx="288925" cy="2333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72" name="AutoShape 44"/>
          <p:cNvCxnSpPr>
            <a:cxnSpLocks noChangeShapeType="1"/>
            <a:stCxn id="278553" idx="5"/>
            <a:endCxn id="278557" idx="1"/>
          </p:cNvCxnSpPr>
          <p:nvPr/>
        </p:nvCxnSpPr>
        <p:spPr bwMode="auto">
          <a:xfrm>
            <a:off x="5613400" y="3541078"/>
            <a:ext cx="701675" cy="4286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73" name="AutoShape 45"/>
          <p:cNvCxnSpPr>
            <a:cxnSpLocks noChangeShapeType="1"/>
            <a:stCxn id="278556" idx="3"/>
            <a:endCxn id="278557" idx="7"/>
          </p:cNvCxnSpPr>
          <p:nvPr/>
        </p:nvCxnSpPr>
        <p:spPr bwMode="auto">
          <a:xfrm flipH="1">
            <a:off x="6388100" y="3866515"/>
            <a:ext cx="444500" cy="1031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74" name="AutoShape 46"/>
          <p:cNvCxnSpPr>
            <a:cxnSpLocks noChangeShapeType="1"/>
            <a:stCxn id="278555" idx="2"/>
            <a:endCxn id="278556" idx="6"/>
          </p:cNvCxnSpPr>
          <p:nvPr/>
        </p:nvCxnSpPr>
        <p:spPr bwMode="auto">
          <a:xfrm flipH="1">
            <a:off x="6921500" y="3690303"/>
            <a:ext cx="153988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75" name="AutoShape 47"/>
          <p:cNvCxnSpPr>
            <a:cxnSpLocks noChangeShapeType="1"/>
            <a:stCxn id="278554" idx="3"/>
            <a:endCxn id="278555" idx="7"/>
          </p:cNvCxnSpPr>
          <p:nvPr/>
        </p:nvCxnSpPr>
        <p:spPr bwMode="auto">
          <a:xfrm flipH="1">
            <a:off x="7164388" y="3541078"/>
            <a:ext cx="133350" cy="1031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76" name="AutoShape 48"/>
          <p:cNvCxnSpPr>
            <a:cxnSpLocks noChangeShapeType="1"/>
            <a:stCxn id="278545" idx="2"/>
            <a:endCxn id="278554" idx="1"/>
          </p:cNvCxnSpPr>
          <p:nvPr/>
        </p:nvCxnSpPr>
        <p:spPr bwMode="auto">
          <a:xfrm>
            <a:off x="7231063" y="3299778"/>
            <a:ext cx="66675" cy="1492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77" name="AutoShape 49"/>
          <p:cNvCxnSpPr>
            <a:cxnSpLocks noChangeShapeType="1"/>
            <a:stCxn id="278546" idx="2"/>
            <a:endCxn id="278554" idx="7"/>
          </p:cNvCxnSpPr>
          <p:nvPr/>
        </p:nvCxnSpPr>
        <p:spPr bwMode="auto">
          <a:xfrm flipH="1">
            <a:off x="7370763" y="3299778"/>
            <a:ext cx="119062" cy="1492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78" name="AutoShape 50"/>
          <p:cNvCxnSpPr>
            <a:cxnSpLocks noChangeShapeType="1"/>
            <a:stCxn id="278543" idx="2"/>
            <a:endCxn id="278555" idx="0"/>
          </p:cNvCxnSpPr>
          <p:nvPr/>
        </p:nvCxnSpPr>
        <p:spPr bwMode="auto">
          <a:xfrm>
            <a:off x="6921500" y="2910840"/>
            <a:ext cx="206375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79" name="AutoShape 51"/>
          <p:cNvCxnSpPr>
            <a:cxnSpLocks noChangeShapeType="1"/>
            <a:stCxn id="278536" idx="2"/>
            <a:endCxn id="278556" idx="0"/>
          </p:cNvCxnSpPr>
          <p:nvPr/>
        </p:nvCxnSpPr>
        <p:spPr bwMode="auto">
          <a:xfrm>
            <a:off x="6559550" y="2520315"/>
            <a:ext cx="309563" cy="12350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81" name="AutoShape 53"/>
          <p:cNvCxnSpPr>
            <a:cxnSpLocks noChangeShapeType="1"/>
            <a:stCxn id="278534" idx="2"/>
            <a:endCxn id="278536" idx="0"/>
          </p:cNvCxnSpPr>
          <p:nvPr/>
        </p:nvCxnSpPr>
        <p:spPr bwMode="auto">
          <a:xfrm flipH="1">
            <a:off x="6559550" y="2129790"/>
            <a:ext cx="387350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82" name="AutoShape 54"/>
          <p:cNvCxnSpPr>
            <a:cxnSpLocks noChangeShapeType="1"/>
            <a:stCxn id="278534" idx="2"/>
            <a:endCxn id="278535" idx="0"/>
          </p:cNvCxnSpPr>
          <p:nvPr/>
        </p:nvCxnSpPr>
        <p:spPr bwMode="auto">
          <a:xfrm>
            <a:off x="6946900" y="2129790"/>
            <a:ext cx="258763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83" name="AutoShape 55"/>
          <p:cNvCxnSpPr>
            <a:cxnSpLocks noChangeShapeType="1"/>
            <a:stCxn id="278535" idx="2"/>
            <a:endCxn id="278543" idx="0"/>
          </p:cNvCxnSpPr>
          <p:nvPr/>
        </p:nvCxnSpPr>
        <p:spPr bwMode="auto">
          <a:xfrm flipH="1">
            <a:off x="6921500" y="2520315"/>
            <a:ext cx="284163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85" name="AutoShape 57"/>
          <p:cNvCxnSpPr>
            <a:cxnSpLocks noChangeShapeType="1"/>
            <a:stCxn id="278535" idx="2"/>
            <a:endCxn id="278544" idx="0"/>
          </p:cNvCxnSpPr>
          <p:nvPr/>
        </p:nvCxnSpPr>
        <p:spPr bwMode="auto">
          <a:xfrm>
            <a:off x="7205663" y="2520315"/>
            <a:ext cx="155575" cy="130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86" name="AutoShape 58"/>
          <p:cNvCxnSpPr>
            <a:cxnSpLocks noChangeShapeType="1"/>
            <a:stCxn id="278544" idx="2"/>
            <a:endCxn id="278545" idx="0"/>
          </p:cNvCxnSpPr>
          <p:nvPr/>
        </p:nvCxnSpPr>
        <p:spPr bwMode="auto">
          <a:xfrm flipH="1">
            <a:off x="7231063" y="2910840"/>
            <a:ext cx="130175" cy="128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8588" name="AutoShape 60"/>
          <p:cNvCxnSpPr>
            <a:cxnSpLocks noChangeShapeType="1"/>
            <a:stCxn id="278544" idx="2"/>
            <a:endCxn id="278546" idx="0"/>
          </p:cNvCxnSpPr>
          <p:nvPr/>
        </p:nvCxnSpPr>
        <p:spPr bwMode="auto">
          <a:xfrm>
            <a:off x="7361238" y="2910840"/>
            <a:ext cx="128587" cy="128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8592" name="Text Box 64"/>
          <p:cNvSpPr txBox="1">
            <a:spLocks noChangeArrowheads="1"/>
          </p:cNvSpPr>
          <p:nvPr/>
        </p:nvSpPr>
        <p:spPr bwMode="auto">
          <a:xfrm>
            <a:off x="7781503" y="2504440"/>
            <a:ext cx="13676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O(log</a:t>
            </a:r>
            <a:r>
              <a:rPr lang="en-US" sz="2000" b="0" baseline="30000"/>
              <a:t>2</a:t>
            </a:r>
            <a:r>
              <a:rPr lang="en-US" sz="2000" b="0"/>
              <a:t> n)</a:t>
            </a:r>
          </a:p>
        </p:txBody>
      </p:sp>
      <p:sp>
        <p:nvSpPr>
          <p:cNvPr id="278594" name="Text Box 66"/>
          <p:cNvSpPr txBox="1">
            <a:spLocks noChangeArrowheads="1"/>
          </p:cNvSpPr>
          <p:nvPr/>
        </p:nvSpPr>
        <p:spPr bwMode="auto">
          <a:xfrm>
            <a:off x="4797410" y="4232910"/>
            <a:ext cx="3279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dirty="0" err="1"/>
              <a:t>Quicksort</a:t>
            </a:r>
            <a:r>
              <a:rPr lang="en-US" sz="2800" b="0" dirty="0"/>
              <a:t> variant</a:t>
            </a:r>
          </a:p>
        </p:txBody>
      </p:sp>
      <p:sp>
        <p:nvSpPr>
          <p:cNvPr id="278652" name="Rectangle 124"/>
          <p:cNvSpPr>
            <a:spLocks noChangeArrowheads="1"/>
          </p:cNvSpPr>
          <p:nvPr/>
        </p:nvSpPr>
        <p:spPr bwMode="auto">
          <a:xfrm>
            <a:off x="1143000" y="3444240"/>
            <a:ext cx="1676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Sum</a:t>
            </a:r>
          </a:p>
        </p:txBody>
      </p:sp>
      <p:grpSp>
        <p:nvGrpSpPr>
          <p:cNvPr id="2" name="Group 144"/>
          <p:cNvGrpSpPr>
            <a:grpSpLocks/>
          </p:cNvGrpSpPr>
          <p:nvPr/>
        </p:nvGrpSpPr>
        <p:grpSpPr bwMode="auto">
          <a:xfrm>
            <a:off x="531813" y="1539240"/>
            <a:ext cx="2897188" cy="1897970"/>
            <a:chOff x="335" y="1200"/>
            <a:chExt cx="1825" cy="1395"/>
          </a:xfrm>
        </p:grpSpPr>
        <p:sp>
          <p:nvSpPr>
            <p:cNvPr id="278596" name="Oval 68"/>
            <p:cNvSpPr>
              <a:spLocks noChangeArrowheads="1"/>
            </p:cNvSpPr>
            <p:nvPr/>
          </p:nvSpPr>
          <p:spPr bwMode="auto">
            <a:xfrm>
              <a:off x="1200" y="120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597" name="Oval 69"/>
            <p:cNvSpPr>
              <a:spLocks noChangeArrowheads="1"/>
            </p:cNvSpPr>
            <p:nvPr/>
          </p:nvSpPr>
          <p:spPr bwMode="auto">
            <a:xfrm>
              <a:off x="672" y="14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598" name="Text Box 70"/>
            <p:cNvSpPr txBox="1">
              <a:spLocks noChangeArrowheads="1"/>
            </p:cNvSpPr>
            <p:nvPr/>
          </p:nvSpPr>
          <p:spPr bwMode="auto">
            <a:xfrm>
              <a:off x="1093" y="1296"/>
              <a:ext cx="27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…</a:t>
              </a:r>
            </a:p>
          </p:txBody>
        </p:sp>
        <p:sp>
          <p:nvSpPr>
            <p:cNvPr id="278599" name="Oval 71"/>
            <p:cNvSpPr>
              <a:spLocks noChangeArrowheads="1"/>
            </p:cNvSpPr>
            <p:nvPr/>
          </p:nvSpPr>
          <p:spPr bwMode="auto">
            <a:xfrm>
              <a:off x="1728" y="14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00" name="Oval 72"/>
            <p:cNvSpPr>
              <a:spLocks noChangeArrowheads="1"/>
            </p:cNvSpPr>
            <p:nvPr/>
          </p:nvSpPr>
          <p:spPr bwMode="auto">
            <a:xfrm>
              <a:off x="432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01" name="Oval 73"/>
            <p:cNvSpPr>
              <a:spLocks noChangeArrowheads="1"/>
            </p:cNvSpPr>
            <p:nvPr/>
          </p:nvSpPr>
          <p:spPr bwMode="auto">
            <a:xfrm>
              <a:off x="912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02" name="Text Box 74"/>
            <p:cNvSpPr txBox="1">
              <a:spLocks noChangeArrowheads="1"/>
            </p:cNvSpPr>
            <p:nvPr/>
          </p:nvSpPr>
          <p:spPr bwMode="auto">
            <a:xfrm>
              <a:off x="575" y="1536"/>
              <a:ext cx="27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…</a:t>
              </a:r>
            </a:p>
          </p:txBody>
        </p:sp>
        <p:sp>
          <p:nvSpPr>
            <p:cNvPr id="278603" name="Oval 75"/>
            <p:cNvSpPr>
              <a:spLocks noChangeArrowheads="1"/>
            </p:cNvSpPr>
            <p:nvPr/>
          </p:nvSpPr>
          <p:spPr bwMode="auto">
            <a:xfrm>
              <a:off x="1488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04" name="Oval 76"/>
            <p:cNvSpPr>
              <a:spLocks noChangeArrowheads="1"/>
            </p:cNvSpPr>
            <p:nvPr/>
          </p:nvSpPr>
          <p:spPr bwMode="auto">
            <a:xfrm>
              <a:off x="1968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05" name="Text Box 77"/>
            <p:cNvSpPr txBox="1">
              <a:spLocks noChangeArrowheads="1"/>
            </p:cNvSpPr>
            <p:nvPr/>
          </p:nvSpPr>
          <p:spPr bwMode="auto">
            <a:xfrm>
              <a:off x="1631" y="1536"/>
              <a:ext cx="27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…</a:t>
              </a:r>
            </a:p>
          </p:txBody>
        </p:sp>
        <p:sp>
          <p:nvSpPr>
            <p:cNvPr id="278606" name="Oval 78"/>
            <p:cNvSpPr>
              <a:spLocks noChangeArrowheads="1"/>
            </p:cNvSpPr>
            <p:nvPr/>
          </p:nvSpPr>
          <p:spPr bwMode="auto">
            <a:xfrm>
              <a:off x="336" y="19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07" name="Oval 79"/>
            <p:cNvSpPr>
              <a:spLocks noChangeArrowheads="1"/>
            </p:cNvSpPr>
            <p:nvPr/>
          </p:nvSpPr>
          <p:spPr bwMode="auto">
            <a:xfrm>
              <a:off x="528" y="19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08" name="Text Box 80"/>
            <p:cNvSpPr txBox="1">
              <a:spLocks noChangeArrowheads="1"/>
            </p:cNvSpPr>
            <p:nvPr/>
          </p:nvSpPr>
          <p:spPr bwMode="auto">
            <a:xfrm>
              <a:off x="335" y="1776"/>
              <a:ext cx="27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…</a:t>
              </a:r>
            </a:p>
          </p:txBody>
        </p:sp>
        <p:sp>
          <p:nvSpPr>
            <p:cNvPr id="278609" name="Oval 81"/>
            <p:cNvSpPr>
              <a:spLocks noChangeArrowheads="1"/>
            </p:cNvSpPr>
            <p:nvPr/>
          </p:nvSpPr>
          <p:spPr bwMode="auto">
            <a:xfrm>
              <a:off x="912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10" name="Oval 82"/>
            <p:cNvSpPr>
              <a:spLocks noChangeArrowheads="1"/>
            </p:cNvSpPr>
            <p:nvPr/>
          </p:nvSpPr>
          <p:spPr bwMode="auto">
            <a:xfrm>
              <a:off x="816" y="19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11" name="Oval 83"/>
            <p:cNvSpPr>
              <a:spLocks noChangeArrowheads="1"/>
            </p:cNvSpPr>
            <p:nvPr/>
          </p:nvSpPr>
          <p:spPr bwMode="auto">
            <a:xfrm>
              <a:off x="1008" y="19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12" name="Text Box 84"/>
            <p:cNvSpPr txBox="1">
              <a:spLocks noChangeArrowheads="1"/>
            </p:cNvSpPr>
            <p:nvPr/>
          </p:nvSpPr>
          <p:spPr bwMode="auto">
            <a:xfrm>
              <a:off x="815" y="1776"/>
              <a:ext cx="27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…</a:t>
              </a:r>
            </a:p>
          </p:txBody>
        </p:sp>
        <p:sp>
          <p:nvSpPr>
            <p:cNvPr id="278613" name="Oval 85"/>
            <p:cNvSpPr>
              <a:spLocks noChangeArrowheads="1"/>
            </p:cNvSpPr>
            <p:nvPr/>
          </p:nvSpPr>
          <p:spPr bwMode="auto">
            <a:xfrm>
              <a:off x="1488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14" name="Oval 86"/>
            <p:cNvSpPr>
              <a:spLocks noChangeArrowheads="1"/>
            </p:cNvSpPr>
            <p:nvPr/>
          </p:nvSpPr>
          <p:spPr bwMode="auto">
            <a:xfrm>
              <a:off x="1392" y="19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15" name="Oval 87"/>
            <p:cNvSpPr>
              <a:spLocks noChangeArrowheads="1"/>
            </p:cNvSpPr>
            <p:nvPr/>
          </p:nvSpPr>
          <p:spPr bwMode="auto">
            <a:xfrm>
              <a:off x="1584" y="19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16" name="Text Box 88"/>
            <p:cNvSpPr txBox="1">
              <a:spLocks noChangeArrowheads="1"/>
            </p:cNvSpPr>
            <p:nvPr/>
          </p:nvSpPr>
          <p:spPr bwMode="auto">
            <a:xfrm>
              <a:off x="1391" y="1776"/>
              <a:ext cx="27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…</a:t>
              </a:r>
            </a:p>
          </p:txBody>
        </p:sp>
        <p:sp>
          <p:nvSpPr>
            <p:cNvPr id="278617" name="Oval 89"/>
            <p:cNvSpPr>
              <a:spLocks noChangeArrowheads="1"/>
            </p:cNvSpPr>
            <p:nvPr/>
          </p:nvSpPr>
          <p:spPr bwMode="auto">
            <a:xfrm>
              <a:off x="1968" y="16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18" name="Oval 90"/>
            <p:cNvSpPr>
              <a:spLocks noChangeArrowheads="1"/>
            </p:cNvSpPr>
            <p:nvPr/>
          </p:nvSpPr>
          <p:spPr bwMode="auto">
            <a:xfrm>
              <a:off x="1872" y="19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19" name="Oval 91"/>
            <p:cNvSpPr>
              <a:spLocks noChangeArrowheads="1"/>
            </p:cNvSpPr>
            <p:nvPr/>
          </p:nvSpPr>
          <p:spPr bwMode="auto">
            <a:xfrm>
              <a:off x="2064" y="19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20" name="Text Box 92"/>
            <p:cNvSpPr txBox="1">
              <a:spLocks noChangeArrowheads="1"/>
            </p:cNvSpPr>
            <p:nvPr/>
          </p:nvSpPr>
          <p:spPr bwMode="auto">
            <a:xfrm>
              <a:off x="1871" y="1776"/>
              <a:ext cx="27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…</a:t>
              </a:r>
            </a:p>
          </p:txBody>
        </p:sp>
        <p:cxnSp>
          <p:nvCxnSpPr>
            <p:cNvPr id="278622" name="AutoShape 94"/>
            <p:cNvCxnSpPr>
              <a:cxnSpLocks noChangeShapeType="1"/>
              <a:stCxn id="278596" idx="2"/>
              <a:endCxn id="278597" idx="7"/>
            </p:cNvCxnSpPr>
            <p:nvPr/>
          </p:nvCxnSpPr>
          <p:spPr bwMode="auto">
            <a:xfrm flipH="1">
              <a:off x="754" y="1248"/>
              <a:ext cx="446" cy="2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23" name="AutoShape 95"/>
            <p:cNvCxnSpPr>
              <a:cxnSpLocks noChangeShapeType="1"/>
              <a:stCxn id="278596" idx="6"/>
              <a:endCxn id="278599" idx="0"/>
            </p:cNvCxnSpPr>
            <p:nvPr/>
          </p:nvCxnSpPr>
          <p:spPr bwMode="auto">
            <a:xfrm>
              <a:off x="1296" y="1248"/>
              <a:ext cx="48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24" name="AutoShape 96"/>
            <p:cNvCxnSpPr>
              <a:cxnSpLocks noChangeShapeType="1"/>
              <a:stCxn id="278597" idx="2"/>
              <a:endCxn id="278600" idx="0"/>
            </p:cNvCxnSpPr>
            <p:nvPr/>
          </p:nvCxnSpPr>
          <p:spPr bwMode="auto">
            <a:xfrm flipH="1">
              <a:off x="480" y="1488"/>
              <a:ext cx="192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25" name="AutoShape 97"/>
            <p:cNvCxnSpPr>
              <a:cxnSpLocks noChangeShapeType="1"/>
              <a:stCxn id="278597" idx="6"/>
              <a:endCxn id="278609" idx="1"/>
            </p:cNvCxnSpPr>
            <p:nvPr/>
          </p:nvCxnSpPr>
          <p:spPr bwMode="auto">
            <a:xfrm>
              <a:off x="768" y="1488"/>
              <a:ext cx="158" cy="2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26" name="AutoShape 98"/>
            <p:cNvCxnSpPr>
              <a:cxnSpLocks noChangeShapeType="1"/>
              <a:stCxn id="278599" idx="2"/>
              <a:endCxn id="278613" idx="0"/>
            </p:cNvCxnSpPr>
            <p:nvPr/>
          </p:nvCxnSpPr>
          <p:spPr bwMode="auto">
            <a:xfrm flipH="1">
              <a:off x="1536" y="1488"/>
              <a:ext cx="192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27" name="AutoShape 99"/>
            <p:cNvCxnSpPr>
              <a:cxnSpLocks noChangeShapeType="1"/>
              <a:stCxn id="278599" idx="6"/>
              <a:endCxn id="278617" idx="0"/>
            </p:cNvCxnSpPr>
            <p:nvPr/>
          </p:nvCxnSpPr>
          <p:spPr bwMode="auto">
            <a:xfrm>
              <a:off x="1824" y="1488"/>
              <a:ext cx="192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30" name="AutoShape 102"/>
            <p:cNvCxnSpPr>
              <a:cxnSpLocks noChangeShapeType="1"/>
              <a:stCxn id="278600" idx="3"/>
              <a:endCxn id="278606" idx="0"/>
            </p:cNvCxnSpPr>
            <p:nvPr/>
          </p:nvCxnSpPr>
          <p:spPr bwMode="auto">
            <a:xfrm flipH="1">
              <a:off x="384" y="1762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31" name="AutoShape 103"/>
            <p:cNvCxnSpPr>
              <a:cxnSpLocks noChangeShapeType="1"/>
              <a:stCxn id="278600" idx="5"/>
              <a:endCxn id="278607" idx="0"/>
            </p:cNvCxnSpPr>
            <p:nvPr/>
          </p:nvCxnSpPr>
          <p:spPr bwMode="auto">
            <a:xfrm>
              <a:off x="514" y="1762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32" name="AutoShape 104"/>
            <p:cNvCxnSpPr>
              <a:cxnSpLocks noChangeShapeType="1"/>
              <a:stCxn id="278609" idx="3"/>
              <a:endCxn id="278610" idx="0"/>
            </p:cNvCxnSpPr>
            <p:nvPr/>
          </p:nvCxnSpPr>
          <p:spPr bwMode="auto">
            <a:xfrm flipH="1">
              <a:off x="864" y="1762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33" name="AutoShape 105"/>
            <p:cNvCxnSpPr>
              <a:cxnSpLocks noChangeShapeType="1"/>
              <a:stCxn id="278609" idx="5"/>
              <a:endCxn id="278611" idx="0"/>
            </p:cNvCxnSpPr>
            <p:nvPr/>
          </p:nvCxnSpPr>
          <p:spPr bwMode="auto">
            <a:xfrm>
              <a:off x="994" y="1762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36" name="AutoShape 108"/>
            <p:cNvCxnSpPr>
              <a:cxnSpLocks noChangeShapeType="1"/>
              <a:stCxn id="278613" idx="3"/>
              <a:endCxn id="278614" idx="0"/>
            </p:cNvCxnSpPr>
            <p:nvPr/>
          </p:nvCxnSpPr>
          <p:spPr bwMode="auto">
            <a:xfrm flipH="1">
              <a:off x="1440" y="1762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37" name="AutoShape 109"/>
            <p:cNvCxnSpPr>
              <a:cxnSpLocks noChangeShapeType="1"/>
              <a:stCxn id="278613" idx="5"/>
              <a:endCxn id="278615" idx="0"/>
            </p:cNvCxnSpPr>
            <p:nvPr/>
          </p:nvCxnSpPr>
          <p:spPr bwMode="auto">
            <a:xfrm>
              <a:off x="1570" y="1762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38" name="AutoShape 110"/>
            <p:cNvCxnSpPr>
              <a:cxnSpLocks noChangeShapeType="1"/>
              <a:stCxn id="278617" idx="3"/>
              <a:endCxn id="278618" idx="0"/>
            </p:cNvCxnSpPr>
            <p:nvPr/>
          </p:nvCxnSpPr>
          <p:spPr bwMode="auto">
            <a:xfrm flipH="1">
              <a:off x="1920" y="1762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39" name="AutoShape 111"/>
            <p:cNvCxnSpPr>
              <a:cxnSpLocks noChangeShapeType="1"/>
              <a:stCxn id="278617" idx="5"/>
              <a:endCxn id="278619" idx="0"/>
            </p:cNvCxnSpPr>
            <p:nvPr/>
          </p:nvCxnSpPr>
          <p:spPr bwMode="auto">
            <a:xfrm>
              <a:off x="2050" y="1762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278640" name="Oval 112"/>
            <p:cNvSpPr>
              <a:spLocks noChangeArrowheads="1"/>
            </p:cNvSpPr>
            <p:nvPr/>
          </p:nvSpPr>
          <p:spPr bwMode="auto">
            <a:xfrm>
              <a:off x="432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41" name="Oval 113"/>
            <p:cNvSpPr>
              <a:spLocks noChangeArrowheads="1"/>
            </p:cNvSpPr>
            <p:nvPr/>
          </p:nvSpPr>
          <p:spPr bwMode="auto">
            <a:xfrm>
              <a:off x="912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42" name="Text Box 114"/>
            <p:cNvSpPr txBox="1">
              <a:spLocks noChangeArrowheads="1"/>
            </p:cNvSpPr>
            <p:nvPr/>
          </p:nvSpPr>
          <p:spPr bwMode="auto">
            <a:xfrm>
              <a:off x="575" y="2016"/>
              <a:ext cx="27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…</a:t>
              </a:r>
            </a:p>
          </p:txBody>
        </p:sp>
        <p:sp>
          <p:nvSpPr>
            <p:cNvPr id="278643" name="Oval 115"/>
            <p:cNvSpPr>
              <a:spLocks noChangeArrowheads="1"/>
            </p:cNvSpPr>
            <p:nvPr/>
          </p:nvSpPr>
          <p:spPr bwMode="auto">
            <a:xfrm>
              <a:off x="1488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44" name="Oval 116"/>
            <p:cNvSpPr>
              <a:spLocks noChangeArrowheads="1"/>
            </p:cNvSpPr>
            <p:nvPr/>
          </p:nvSpPr>
          <p:spPr bwMode="auto">
            <a:xfrm>
              <a:off x="1968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45" name="Text Box 117"/>
            <p:cNvSpPr txBox="1">
              <a:spLocks noChangeArrowheads="1"/>
            </p:cNvSpPr>
            <p:nvPr/>
          </p:nvSpPr>
          <p:spPr bwMode="auto">
            <a:xfrm>
              <a:off x="1631" y="2016"/>
              <a:ext cx="27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…</a:t>
              </a:r>
            </a:p>
          </p:txBody>
        </p:sp>
        <p:sp>
          <p:nvSpPr>
            <p:cNvPr id="278646" name="Oval 118"/>
            <p:cNvSpPr>
              <a:spLocks noChangeArrowheads="1"/>
            </p:cNvSpPr>
            <p:nvPr/>
          </p:nvSpPr>
          <p:spPr bwMode="auto">
            <a:xfrm>
              <a:off x="912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47" name="Oval 119"/>
            <p:cNvSpPr>
              <a:spLocks noChangeArrowheads="1"/>
            </p:cNvSpPr>
            <p:nvPr/>
          </p:nvSpPr>
          <p:spPr bwMode="auto">
            <a:xfrm>
              <a:off x="1488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48" name="Oval 120"/>
            <p:cNvSpPr>
              <a:spLocks noChangeArrowheads="1"/>
            </p:cNvSpPr>
            <p:nvPr/>
          </p:nvSpPr>
          <p:spPr bwMode="auto">
            <a:xfrm>
              <a:off x="1968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49" name="Oval 121"/>
            <p:cNvSpPr>
              <a:spLocks noChangeArrowheads="1"/>
            </p:cNvSpPr>
            <p:nvPr/>
          </p:nvSpPr>
          <p:spPr bwMode="auto">
            <a:xfrm>
              <a:off x="672" y="240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650" name="Text Box 122"/>
            <p:cNvSpPr txBox="1">
              <a:spLocks noChangeArrowheads="1"/>
            </p:cNvSpPr>
            <p:nvPr/>
          </p:nvSpPr>
          <p:spPr bwMode="auto">
            <a:xfrm>
              <a:off x="1093" y="2256"/>
              <a:ext cx="27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…</a:t>
              </a:r>
            </a:p>
          </p:txBody>
        </p:sp>
        <p:sp>
          <p:nvSpPr>
            <p:cNvPr id="278651" name="Oval 123"/>
            <p:cNvSpPr>
              <a:spLocks noChangeArrowheads="1"/>
            </p:cNvSpPr>
            <p:nvPr/>
          </p:nvSpPr>
          <p:spPr bwMode="auto">
            <a:xfrm>
              <a:off x="1728" y="240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cxnSp>
          <p:nvCxnSpPr>
            <p:cNvPr id="278653" name="AutoShape 125"/>
            <p:cNvCxnSpPr>
              <a:cxnSpLocks noChangeShapeType="1"/>
              <a:stCxn id="278606" idx="4"/>
              <a:endCxn id="278640" idx="1"/>
            </p:cNvCxnSpPr>
            <p:nvPr/>
          </p:nvCxnSpPr>
          <p:spPr bwMode="auto">
            <a:xfrm>
              <a:off x="384" y="2016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57" name="AutoShape 129"/>
            <p:cNvCxnSpPr>
              <a:cxnSpLocks noChangeShapeType="1"/>
              <a:stCxn id="278607" idx="4"/>
              <a:endCxn id="278640" idx="7"/>
            </p:cNvCxnSpPr>
            <p:nvPr/>
          </p:nvCxnSpPr>
          <p:spPr bwMode="auto">
            <a:xfrm flipH="1">
              <a:off x="514" y="2016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58" name="AutoShape 130"/>
            <p:cNvCxnSpPr>
              <a:cxnSpLocks noChangeShapeType="1"/>
            </p:cNvCxnSpPr>
            <p:nvPr/>
          </p:nvCxnSpPr>
          <p:spPr bwMode="auto">
            <a:xfrm>
              <a:off x="864" y="2016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59" name="AutoShape 131"/>
            <p:cNvCxnSpPr>
              <a:cxnSpLocks noChangeShapeType="1"/>
            </p:cNvCxnSpPr>
            <p:nvPr/>
          </p:nvCxnSpPr>
          <p:spPr bwMode="auto">
            <a:xfrm flipH="1">
              <a:off x="994" y="2016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60" name="AutoShape 132"/>
            <p:cNvCxnSpPr>
              <a:cxnSpLocks noChangeShapeType="1"/>
            </p:cNvCxnSpPr>
            <p:nvPr/>
          </p:nvCxnSpPr>
          <p:spPr bwMode="auto">
            <a:xfrm>
              <a:off x="1440" y="2016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61" name="AutoShape 133"/>
            <p:cNvCxnSpPr>
              <a:cxnSpLocks noChangeShapeType="1"/>
            </p:cNvCxnSpPr>
            <p:nvPr/>
          </p:nvCxnSpPr>
          <p:spPr bwMode="auto">
            <a:xfrm flipH="1">
              <a:off x="1570" y="2016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62" name="AutoShape 134"/>
            <p:cNvCxnSpPr>
              <a:cxnSpLocks noChangeShapeType="1"/>
            </p:cNvCxnSpPr>
            <p:nvPr/>
          </p:nvCxnSpPr>
          <p:spPr bwMode="auto">
            <a:xfrm>
              <a:off x="1920" y="2016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63" name="AutoShape 135"/>
            <p:cNvCxnSpPr>
              <a:cxnSpLocks noChangeShapeType="1"/>
            </p:cNvCxnSpPr>
            <p:nvPr/>
          </p:nvCxnSpPr>
          <p:spPr bwMode="auto">
            <a:xfrm flipH="1">
              <a:off x="2050" y="2016"/>
              <a:ext cx="6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64" name="AutoShape 136"/>
            <p:cNvCxnSpPr>
              <a:cxnSpLocks noChangeShapeType="1"/>
              <a:stCxn id="278640" idx="5"/>
              <a:endCxn id="278649" idx="1"/>
            </p:cNvCxnSpPr>
            <p:nvPr/>
          </p:nvCxnSpPr>
          <p:spPr bwMode="auto">
            <a:xfrm>
              <a:off x="514" y="2242"/>
              <a:ext cx="172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65" name="AutoShape 137"/>
            <p:cNvCxnSpPr>
              <a:cxnSpLocks noChangeShapeType="1"/>
              <a:stCxn id="278646" idx="3"/>
              <a:endCxn id="278649" idx="7"/>
            </p:cNvCxnSpPr>
            <p:nvPr/>
          </p:nvCxnSpPr>
          <p:spPr bwMode="auto">
            <a:xfrm flipH="1">
              <a:off x="754" y="2242"/>
              <a:ext cx="172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66" name="AutoShape 138"/>
            <p:cNvCxnSpPr>
              <a:cxnSpLocks noChangeShapeType="1"/>
              <a:stCxn id="278647" idx="5"/>
              <a:endCxn id="278651" idx="1"/>
            </p:cNvCxnSpPr>
            <p:nvPr/>
          </p:nvCxnSpPr>
          <p:spPr bwMode="auto">
            <a:xfrm>
              <a:off x="1570" y="2242"/>
              <a:ext cx="172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78667" name="AutoShape 139"/>
            <p:cNvCxnSpPr>
              <a:cxnSpLocks noChangeShapeType="1"/>
              <a:stCxn id="278648" idx="4"/>
              <a:endCxn id="278651" idx="7"/>
            </p:cNvCxnSpPr>
            <p:nvPr/>
          </p:nvCxnSpPr>
          <p:spPr bwMode="auto">
            <a:xfrm flipH="1">
              <a:off x="1810" y="2256"/>
              <a:ext cx="206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278668" name="Oval 140"/>
          <p:cNvSpPr>
            <a:spLocks noChangeArrowheads="1"/>
          </p:cNvSpPr>
          <p:nvPr/>
        </p:nvSpPr>
        <p:spPr bwMode="auto">
          <a:xfrm>
            <a:off x="1905000" y="390144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cxnSp>
        <p:nvCxnSpPr>
          <p:cNvPr id="278669" name="AutoShape 141"/>
          <p:cNvCxnSpPr>
            <a:cxnSpLocks noChangeShapeType="1"/>
            <a:stCxn id="278652" idx="2"/>
            <a:endCxn id="278668" idx="0"/>
          </p:cNvCxnSpPr>
          <p:nvPr/>
        </p:nvCxnSpPr>
        <p:spPr bwMode="auto">
          <a:xfrm>
            <a:off x="1981200" y="3749040"/>
            <a:ext cx="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8670" name="Line 142"/>
          <p:cNvSpPr>
            <a:spLocks noChangeShapeType="1"/>
          </p:cNvSpPr>
          <p:nvPr/>
        </p:nvSpPr>
        <p:spPr bwMode="auto">
          <a:xfrm>
            <a:off x="1219200" y="329184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0"/>
          </a:p>
        </p:txBody>
      </p:sp>
      <p:sp>
        <p:nvSpPr>
          <p:cNvPr id="278671" name="Line 143"/>
          <p:cNvSpPr>
            <a:spLocks noChangeShapeType="1"/>
          </p:cNvSpPr>
          <p:nvPr/>
        </p:nvSpPr>
        <p:spPr bwMode="auto">
          <a:xfrm flipH="1">
            <a:off x="2514600" y="329184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0"/>
          </a:p>
        </p:txBody>
      </p:sp>
      <p:sp>
        <p:nvSpPr>
          <p:cNvPr id="278673" name="Line 145"/>
          <p:cNvSpPr>
            <a:spLocks noChangeShapeType="1"/>
          </p:cNvSpPr>
          <p:nvPr/>
        </p:nvSpPr>
        <p:spPr bwMode="auto">
          <a:xfrm>
            <a:off x="3754438" y="1539240"/>
            <a:ext cx="20796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b="0"/>
          </a:p>
        </p:txBody>
      </p:sp>
      <p:sp>
        <p:nvSpPr>
          <p:cNvPr id="278674" name="Line 146"/>
          <p:cNvSpPr>
            <a:spLocks noChangeShapeType="1"/>
          </p:cNvSpPr>
          <p:nvPr/>
        </p:nvSpPr>
        <p:spPr bwMode="auto">
          <a:xfrm>
            <a:off x="3754438" y="4141153"/>
            <a:ext cx="20796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b="0"/>
          </a:p>
        </p:txBody>
      </p:sp>
      <p:sp>
        <p:nvSpPr>
          <p:cNvPr id="278676" name="Text Box 148"/>
          <p:cNvSpPr txBox="1">
            <a:spLocks noChangeArrowheads="1"/>
          </p:cNvSpPr>
          <p:nvPr/>
        </p:nvSpPr>
        <p:spPr bwMode="auto">
          <a:xfrm>
            <a:off x="3280674" y="2529840"/>
            <a:ext cx="12586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O(log n)</a:t>
            </a:r>
          </a:p>
        </p:txBody>
      </p:sp>
      <p:sp>
        <p:nvSpPr>
          <p:cNvPr id="278677" name="Line 149"/>
          <p:cNvSpPr>
            <a:spLocks noChangeShapeType="1"/>
          </p:cNvSpPr>
          <p:nvPr/>
        </p:nvSpPr>
        <p:spPr bwMode="auto">
          <a:xfrm flipV="1">
            <a:off x="3830638" y="153924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0"/>
          </a:p>
        </p:txBody>
      </p:sp>
      <p:sp>
        <p:nvSpPr>
          <p:cNvPr id="278678" name="Line 150"/>
          <p:cNvSpPr>
            <a:spLocks noChangeShapeType="1"/>
          </p:cNvSpPr>
          <p:nvPr/>
        </p:nvSpPr>
        <p:spPr bwMode="auto">
          <a:xfrm>
            <a:off x="3830638" y="291084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0"/>
          </a:p>
        </p:txBody>
      </p:sp>
      <p:sp>
        <p:nvSpPr>
          <p:cNvPr id="278679" name="Line 151"/>
          <p:cNvSpPr>
            <a:spLocks noChangeShapeType="1"/>
          </p:cNvSpPr>
          <p:nvPr/>
        </p:nvSpPr>
        <p:spPr bwMode="auto">
          <a:xfrm>
            <a:off x="8631238" y="1539240"/>
            <a:ext cx="20796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b="0"/>
          </a:p>
        </p:txBody>
      </p:sp>
      <p:sp>
        <p:nvSpPr>
          <p:cNvPr id="278680" name="Line 152"/>
          <p:cNvSpPr>
            <a:spLocks noChangeShapeType="1"/>
          </p:cNvSpPr>
          <p:nvPr/>
        </p:nvSpPr>
        <p:spPr bwMode="auto">
          <a:xfrm>
            <a:off x="8631238" y="4141153"/>
            <a:ext cx="20796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b="0"/>
          </a:p>
        </p:txBody>
      </p:sp>
      <p:sp>
        <p:nvSpPr>
          <p:cNvPr id="278681" name="Line 153"/>
          <p:cNvSpPr>
            <a:spLocks noChangeShapeType="1"/>
          </p:cNvSpPr>
          <p:nvPr/>
        </p:nvSpPr>
        <p:spPr bwMode="auto">
          <a:xfrm flipV="1">
            <a:off x="8707438" y="153924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0"/>
          </a:p>
        </p:txBody>
      </p:sp>
      <p:sp>
        <p:nvSpPr>
          <p:cNvPr id="278682" name="Line 154"/>
          <p:cNvSpPr>
            <a:spLocks noChangeShapeType="1"/>
          </p:cNvSpPr>
          <p:nvPr/>
        </p:nvSpPr>
        <p:spPr bwMode="auto">
          <a:xfrm>
            <a:off x="8707438" y="291084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0"/>
          </a:p>
        </p:txBody>
      </p:sp>
      <p:sp>
        <p:nvSpPr>
          <p:cNvPr id="278683" name="Text Box 155"/>
          <p:cNvSpPr txBox="1">
            <a:spLocks noChangeArrowheads="1"/>
          </p:cNvSpPr>
          <p:nvPr/>
        </p:nvSpPr>
        <p:spPr bwMode="auto">
          <a:xfrm>
            <a:off x="532529" y="4267200"/>
            <a:ext cx="28392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dirty="0"/>
              <a:t>Matrix Multiply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/>
          <a:lstStyle/>
          <a:p>
            <a:fld id="{13FDC767-E4C8-4FE0-8188-65F44AF1B9DB}" type="slidenum">
              <a:rPr lang="en-US"/>
              <a:pPr/>
              <a:t>17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Schedule</a:t>
            </a:r>
            <a:endParaRPr lang="en-US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071563"/>
            <a:ext cx="8788400" cy="1168717"/>
          </a:xfrm>
        </p:spPr>
        <p:txBody>
          <a:bodyPr/>
          <a:lstStyle/>
          <a:p>
            <a:r>
              <a:rPr lang="en-US" dirty="0" smtClean="0"/>
              <a:t> Any topological sort of the DAG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>
                <a:solidFill>
                  <a:srgbClr val="000099"/>
                </a:solidFill>
              </a:rPr>
              <a:t>Example</a:t>
            </a:r>
            <a:r>
              <a:rPr lang="en-US" dirty="0">
                <a:solidFill>
                  <a:srgbClr val="000099"/>
                </a:solidFill>
              </a:rPr>
              <a:t>: sequential depth-first schedule</a:t>
            </a:r>
          </a:p>
          <a:p>
            <a:endParaRPr lang="en-US" dirty="0"/>
          </a:p>
        </p:txBody>
      </p:sp>
      <p:sp>
        <p:nvSpPr>
          <p:cNvPr id="102405" name="Oval 5"/>
          <p:cNvSpPr>
            <a:spLocks noChangeArrowheads="1"/>
          </p:cNvSpPr>
          <p:nvPr/>
        </p:nvSpPr>
        <p:spPr bwMode="auto">
          <a:xfrm>
            <a:off x="4284663" y="3125788"/>
            <a:ext cx="152400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>
              <a:solidFill>
                <a:srgbClr val="000000"/>
              </a:solidFill>
            </a:endParaRPr>
          </a:p>
        </p:txBody>
      </p:sp>
      <p:sp>
        <p:nvSpPr>
          <p:cNvPr id="102406" name="Oval 6"/>
          <p:cNvSpPr>
            <a:spLocks noChangeArrowheads="1"/>
          </p:cNvSpPr>
          <p:nvPr/>
        </p:nvSpPr>
        <p:spPr bwMode="auto">
          <a:xfrm>
            <a:off x="4818063" y="3435350"/>
            <a:ext cx="152400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>
              <a:solidFill>
                <a:srgbClr val="000000"/>
              </a:solidFill>
            </a:endParaRPr>
          </a:p>
        </p:txBody>
      </p:sp>
      <p:sp>
        <p:nvSpPr>
          <p:cNvPr id="102407" name="Oval 7"/>
          <p:cNvSpPr>
            <a:spLocks noChangeArrowheads="1"/>
          </p:cNvSpPr>
          <p:nvPr/>
        </p:nvSpPr>
        <p:spPr bwMode="auto">
          <a:xfrm>
            <a:off x="3675063" y="3435350"/>
            <a:ext cx="152400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>
              <a:solidFill>
                <a:srgbClr val="000000"/>
              </a:solidFill>
            </a:endParaRPr>
          </a:p>
        </p:txBody>
      </p:sp>
      <p:sp>
        <p:nvSpPr>
          <p:cNvPr id="102408" name="Oval 8"/>
          <p:cNvSpPr>
            <a:spLocks noChangeArrowheads="1"/>
          </p:cNvSpPr>
          <p:nvPr/>
        </p:nvSpPr>
        <p:spPr bwMode="auto">
          <a:xfrm>
            <a:off x="4056063" y="3806825"/>
            <a:ext cx="152400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>
              <a:solidFill>
                <a:srgbClr val="000000"/>
              </a:solidFill>
            </a:endParaRPr>
          </a:p>
        </p:txBody>
      </p:sp>
      <p:sp>
        <p:nvSpPr>
          <p:cNvPr id="102409" name="Oval 9"/>
          <p:cNvSpPr>
            <a:spLocks noChangeArrowheads="1"/>
          </p:cNvSpPr>
          <p:nvPr/>
        </p:nvSpPr>
        <p:spPr bwMode="auto">
          <a:xfrm>
            <a:off x="3294063" y="3806825"/>
            <a:ext cx="152400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>
              <a:solidFill>
                <a:srgbClr val="000000"/>
              </a:solidFill>
            </a:endParaRPr>
          </a:p>
        </p:txBody>
      </p:sp>
      <p:sp>
        <p:nvSpPr>
          <p:cNvPr id="102410" name="Oval 10"/>
          <p:cNvSpPr>
            <a:spLocks noChangeArrowheads="1"/>
          </p:cNvSpPr>
          <p:nvPr/>
        </p:nvSpPr>
        <p:spPr bwMode="auto">
          <a:xfrm>
            <a:off x="4056063" y="4178300"/>
            <a:ext cx="152400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>
              <a:solidFill>
                <a:srgbClr val="000000"/>
              </a:solidFill>
            </a:endParaRPr>
          </a:p>
        </p:txBody>
      </p:sp>
      <p:sp>
        <p:nvSpPr>
          <p:cNvPr id="102411" name="Oval 11"/>
          <p:cNvSpPr>
            <a:spLocks noChangeArrowheads="1"/>
          </p:cNvSpPr>
          <p:nvPr/>
        </p:nvSpPr>
        <p:spPr bwMode="auto">
          <a:xfrm>
            <a:off x="3294063" y="4178300"/>
            <a:ext cx="152400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>
              <a:solidFill>
                <a:srgbClr val="000000"/>
              </a:solidFill>
            </a:endParaRPr>
          </a:p>
        </p:txBody>
      </p:sp>
      <p:sp>
        <p:nvSpPr>
          <p:cNvPr id="102412" name="Oval 12"/>
          <p:cNvSpPr>
            <a:spLocks noChangeArrowheads="1"/>
          </p:cNvSpPr>
          <p:nvPr/>
        </p:nvSpPr>
        <p:spPr bwMode="auto">
          <a:xfrm>
            <a:off x="4818063" y="3806825"/>
            <a:ext cx="152400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>
              <a:solidFill>
                <a:srgbClr val="000000"/>
              </a:solidFill>
            </a:endParaRPr>
          </a:p>
        </p:txBody>
      </p:sp>
      <p:sp>
        <p:nvSpPr>
          <p:cNvPr id="102413" name="Oval 13"/>
          <p:cNvSpPr>
            <a:spLocks noChangeArrowheads="1"/>
          </p:cNvSpPr>
          <p:nvPr/>
        </p:nvSpPr>
        <p:spPr bwMode="auto">
          <a:xfrm>
            <a:off x="4818063" y="4178300"/>
            <a:ext cx="152400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>
              <a:solidFill>
                <a:srgbClr val="000000"/>
              </a:solidFill>
            </a:endParaRPr>
          </a:p>
        </p:txBody>
      </p:sp>
      <p:sp>
        <p:nvSpPr>
          <p:cNvPr id="102414" name="Oval 14"/>
          <p:cNvSpPr>
            <a:spLocks noChangeArrowheads="1"/>
          </p:cNvSpPr>
          <p:nvPr/>
        </p:nvSpPr>
        <p:spPr bwMode="auto">
          <a:xfrm>
            <a:off x="3675063" y="4549775"/>
            <a:ext cx="152400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>
              <a:solidFill>
                <a:srgbClr val="000000"/>
              </a:solidFill>
            </a:endParaRPr>
          </a:p>
        </p:txBody>
      </p:sp>
      <p:sp>
        <p:nvSpPr>
          <p:cNvPr id="102415" name="Oval 15"/>
          <p:cNvSpPr>
            <a:spLocks noChangeArrowheads="1"/>
          </p:cNvSpPr>
          <p:nvPr/>
        </p:nvSpPr>
        <p:spPr bwMode="auto">
          <a:xfrm>
            <a:off x="4360863" y="4857750"/>
            <a:ext cx="152400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>
              <a:solidFill>
                <a:srgbClr val="000000"/>
              </a:solidFill>
            </a:endParaRPr>
          </a:p>
        </p:txBody>
      </p:sp>
      <p:cxnSp>
        <p:nvCxnSpPr>
          <p:cNvPr id="102416" name="AutoShape 16"/>
          <p:cNvCxnSpPr>
            <a:cxnSpLocks noChangeShapeType="1"/>
            <a:stCxn id="102405" idx="5"/>
            <a:endCxn id="102406" idx="0"/>
          </p:cNvCxnSpPr>
          <p:nvPr/>
        </p:nvCxnSpPr>
        <p:spPr bwMode="auto">
          <a:xfrm>
            <a:off x="4414838" y="3230563"/>
            <a:ext cx="479425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17" name="AutoShape 17"/>
          <p:cNvCxnSpPr>
            <a:cxnSpLocks noChangeShapeType="1"/>
            <a:stCxn id="102405" idx="3"/>
            <a:endCxn id="102407" idx="7"/>
          </p:cNvCxnSpPr>
          <p:nvPr/>
        </p:nvCxnSpPr>
        <p:spPr bwMode="auto">
          <a:xfrm flipH="1">
            <a:off x="3805238" y="3230563"/>
            <a:ext cx="501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18" name="AutoShape 18"/>
          <p:cNvCxnSpPr>
            <a:cxnSpLocks noChangeShapeType="1"/>
            <a:stCxn id="102407" idx="5"/>
            <a:endCxn id="102408" idx="0"/>
          </p:cNvCxnSpPr>
          <p:nvPr/>
        </p:nvCxnSpPr>
        <p:spPr bwMode="auto">
          <a:xfrm>
            <a:off x="3805238" y="3540125"/>
            <a:ext cx="327025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19" name="AutoShape 19"/>
          <p:cNvCxnSpPr>
            <a:cxnSpLocks noChangeShapeType="1"/>
            <a:stCxn id="102407" idx="3"/>
            <a:endCxn id="102409" idx="7"/>
          </p:cNvCxnSpPr>
          <p:nvPr/>
        </p:nvCxnSpPr>
        <p:spPr bwMode="auto">
          <a:xfrm flipH="1">
            <a:off x="3424238" y="3540125"/>
            <a:ext cx="273050" cy="2841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20" name="AutoShape 20"/>
          <p:cNvCxnSpPr>
            <a:cxnSpLocks noChangeShapeType="1"/>
            <a:stCxn id="102409" idx="4"/>
            <a:endCxn id="102411" idx="0"/>
          </p:cNvCxnSpPr>
          <p:nvPr/>
        </p:nvCxnSpPr>
        <p:spPr bwMode="auto">
          <a:xfrm>
            <a:off x="3370263" y="3930650"/>
            <a:ext cx="0" cy="2476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21" name="AutoShape 21"/>
          <p:cNvCxnSpPr>
            <a:cxnSpLocks noChangeShapeType="1"/>
            <a:stCxn id="102408" idx="4"/>
            <a:endCxn id="102410" idx="0"/>
          </p:cNvCxnSpPr>
          <p:nvPr/>
        </p:nvCxnSpPr>
        <p:spPr bwMode="auto">
          <a:xfrm>
            <a:off x="4132263" y="3930650"/>
            <a:ext cx="0" cy="2476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22" name="AutoShape 22"/>
          <p:cNvCxnSpPr>
            <a:cxnSpLocks noChangeShapeType="1"/>
            <a:stCxn id="102411" idx="5"/>
            <a:endCxn id="102414" idx="1"/>
          </p:cNvCxnSpPr>
          <p:nvPr/>
        </p:nvCxnSpPr>
        <p:spPr bwMode="auto">
          <a:xfrm>
            <a:off x="3424238" y="4283075"/>
            <a:ext cx="273050" cy="2841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23" name="AutoShape 23"/>
          <p:cNvCxnSpPr>
            <a:cxnSpLocks noChangeShapeType="1"/>
            <a:stCxn id="102410" idx="3"/>
            <a:endCxn id="102414" idx="7"/>
          </p:cNvCxnSpPr>
          <p:nvPr/>
        </p:nvCxnSpPr>
        <p:spPr bwMode="auto">
          <a:xfrm flipH="1">
            <a:off x="3805238" y="4283075"/>
            <a:ext cx="273050" cy="2841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24" name="AutoShape 24"/>
          <p:cNvCxnSpPr>
            <a:cxnSpLocks noChangeShapeType="1"/>
            <a:stCxn id="102414" idx="5"/>
            <a:endCxn id="102415" idx="2"/>
          </p:cNvCxnSpPr>
          <p:nvPr/>
        </p:nvCxnSpPr>
        <p:spPr bwMode="auto">
          <a:xfrm>
            <a:off x="3805238" y="4654550"/>
            <a:ext cx="555625" cy="26511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25" name="AutoShape 25"/>
          <p:cNvCxnSpPr>
            <a:cxnSpLocks noChangeShapeType="1"/>
            <a:stCxn id="102413" idx="4"/>
            <a:endCxn id="102415" idx="7"/>
          </p:cNvCxnSpPr>
          <p:nvPr/>
        </p:nvCxnSpPr>
        <p:spPr bwMode="auto">
          <a:xfrm flipH="1">
            <a:off x="4491038" y="4302125"/>
            <a:ext cx="403225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26" name="AutoShape 26"/>
          <p:cNvCxnSpPr>
            <a:cxnSpLocks noChangeShapeType="1"/>
            <a:stCxn id="102412" idx="4"/>
            <a:endCxn id="102413" idx="0"/>
          </p:cNvCxnSpPr>
          <p:nvPr/>
        </p:nvCxnSpPr>
        <p:spPr bwMode="auto">
          <a:xfrm>
            <a:off x="4894263" y="3930650"/>
            <a:ext cx="0" cy="2476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27" name="AutoShape 27"/>
          <p:cNvCxnSpPr>
            <a:cxnSpLocks noChangeShapeType="1"/>
            <a:stCxn id="102406" idx="4"/>
            <a:endCxn id="102412" idx="0"/>
          </p:cNvCxnSpPr>
          <p:nvPr/>
        </p:nvCxnSpPr>
        <p:spPr bwMode="auto">
          <a:xfrm>
            <a:off x="4894263" y="3559175"/>
            <a:ext cx="0" cy="2476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02428" name="Oval 28"/>
          <p:cNvSpPr>
            <a:spLocks noChangeArrowheads="1"/>
          </p:cNvSpPr>
          <p:nvPr/>
        </p:nvSpPr>
        <p:spPr bwMode="auto">
          <a:xfrm>
            <a:off x="3675063" y="3806825"/>
            <a:ext cx="152400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>
              <a:solidFill>
                <a:srgbClr val="000000"/>
              </a:solidFill>
            </a:endParaRPr>
          </a:p>
        </p:txBody>
      </p:sp>
      <p:sp>
        <p:nvSpPr>
          <p:cNvPr id="102429" name="Oval 29"/>
          <p:cNvSpPr>
            <a:spLocks noChangeArrowheads="1"/>
          </p:cNvSpPr>
          <p:nvPr/>
        </p:nvSpPr>
        <p:spPr bwMode="auto">
          <a:xfrm>
            <a:off x="3675063" y="4178300"/>
            <a:ext cx="152400" cy="12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>
              <a:solidFill>
                <a:srgbClr val="000000"/>
              </a:solidFill>
            </a:endParaRPr>
          </a:p>
        </p:txBody>
      </p:sp>
      <p:cxnSp>
        <p:nvCxnSpPr>
          <p:cNvPr id="102430" name="AutoShape 30"/>
          <p:cNvCxnSpPr>
            <a:cxnSpLocks noChangeShapeType="1"/>
            <a:stCxn id="102428" idx="4"/>
            <a:endCxn id="102429" idx="0"/>
          </p:cNvCxnSpPr>
          <p:nvPr/>
        </p:nvCxnSpPr>
        <p:spPr bwMode="auto">
          <a:xfrm>
            <a:off x="3751263" y="3930650"/>
            <a:ext cx="0" cy="2476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31" name="AutoShape 31"/>
          <p:cNvCxnSpPr>
            <a:cxnSpLocks noChangeShapeType="1"/>
            <a:stCxn id="102407" idx="4"/>
            <a:endCxn id="102428" idx="0"/>
          </p:cNvCxnSpPr>
          <p:nvPr/>
        </p:nvCxnSpPr>
        <p:spPr bwMode="auto">
          <a:xfrm>
            <a:off x="3751263" y="3559175"/>
            <a:ext cx="0" cy="2476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2432" name="AutoShape 32"/>
          <p:cNvCxnSpPr>
            <a:cxnSpLocks noChangeShapeType="1"/>
            <a:stCxn id="102429" idx="4"/>
            <a:endCxn id="102414" idx="0"/>
          </p:cNvCxnSpPr>
          <p:nvPr/>
        </p:nvCxnSpPr>
        <p:spPr bwMode="auto">
          <a:xfrm>
            <a:off x="3751263" y="4302125"/>
            <a:ext cx="0" cy="2476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02433" name="Text Box 33"/>
          <p:cNvSpPr txBox="1">
            <a:spLocks noChangeArrowheads="1"/>
          </p:cNvSpPr>
          <p:nvPr/>
        </p:nvSpPr>
        <p:spPr bwMode="auto">
          <a:xfrm>
            <a:off x="4038600" y="2971800"/>
            <a:ext cx="3481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2434" name="Text Box 34"/>
          <p:cNvSpPr txBox="1">
            <a:spLocks noChangeArrowheads="1"/>
          </p:cNvSpPr>
          <p:nvPr/>
        </p:nvSpPr>
        <p:spPr bwMode="auto">
          <a:xfrm>
            <a:off x="3429000" y="3276600"/>
            <a:ext cx="3481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2435" name="Text Box 35"/>
          <p:cNvSpPr txBox="1">
            <a:spLocks noChangeArrowheads="1"/>
          </p:cNvSpPr>
          <p:nvPr/>
        </p:nvSpPr>
        <p:spPr bwMode="auto">
          <a:xfrm>
            <a:off x="3048000" y="3635375"/>
            <a:ext cx="3481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02436" name="Text Box 36"/>
          <p:cNvSpPr txBox="1">
            <a:spLocks noChangeArrowheads="1"/>
          </p:cNvSpPr>
          <p:nvPr/>
        </p:nvSpPr>
        <p:spPr bwMode="auto">
          <a:xfrm>
            <a:off x="3048000" y="4006850"/>
            <a:ext cx="3481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02437" name="Text Box 37"/>
          <p:cNvSpPr txBox="1">
            <a:spLocks noChangeArrowheads="1"/>
          </p:cNvSpPr>
          <p:nvPr/>
        </p:nvSpPr>
        <p:spPr bwMode="auto">
          <a:xfrm>
            <a:off x="3429000" y="3648075"/>
            <a:ext cx="3540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02438" name="Text Box 38"/>
          <p:cNvSpPr txBox="1">
            <a:spLocks noChangeArrowheads="1"/>
          </p:cNvSpPr>
          <p:nvPr/>
        </p:nvSpPr>
        <p:spPr bwMode="auto">
          <a:xfrm>
            <a:off x="3446463" y="4006850"/>
            <a:ext cx="3481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02439" name="Text Box 39"/>
          <p:cNvSpPr txBox="1">
            <a:spLocks noChangeArrowheads="1"/>
          </p:cNvSpPr>
          <p:nvPr/>
        </p:nvSpPr>
        <p:spPr bwMode="auto">
          <a:xfrm>
            <a:off x="3827463" y="4006850"/>
            <a:ext cx="3481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102440" name="Text Box 40"/>
          <p:cNvSpPr txBox="1">
            <a:spLocks noChangeArrowheads="1"/>
          </p:cNvSpPr>
          <p:nvPr/>
        </p:nvSpPr>
        <p:spPr bwMode="auto">
          <a:xfrm>
            <a:off x="3827463" y="3648075"/>
            <a:ext cx="3481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02441" name="Text Box 41"/>
          <p:cNvSpPr txBox="1">
            <a:spLocks noChangeArrowheads="1"/>
          </p:cNvSpPr>
          <p:nvPr/>
        </p:nvSpPr>
        <p:spPr bwMode="auto">
          <a:xfrm>
            <a:off x="3370263" y="4438650"/>
            <a:ext cx="3481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102442" name="Text Box 42"/>
          <p:cNvSpPr txBox="1">
            <a:spLocks noChangeArrowheads="1"/>
          </p:cNvSpPr>
          <p:nvPr/>
        </p:nvSpPr>
        <p:spPr bwMode="auto">
          <a:xfrm>
            <a:off x="4419600" y="3352800"/>
            <a:ext cx="5116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 dirty="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02443" name="Text Box 43"/>
          <p:cNvSpPr txBox="1">
            <a:spLocks noChangeArrowheads="1"/>
          </p:cNvSpPr>
          <p:nvPr/>
        </p:nvSpPr>
        <p:spPr bwMode="auto">
          <a:xfrm>
            <a:off x="4419600" y="3697288"/>
            <a:ext cx="5116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02444" name="Text Box 44"/>
          <p:cNvSpPr txBox="1">
            <a:spLocks noChangeArrowheads="1"/>
          </p:cNvSpPr>
          <p:nvPr/>
        </p:nvSpPr>
        <p:spPr bwMode="auto">
          <a:xfrm>
            <a:off x="4343400" y="4068763"/>
            <a:ext cx="5116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>
                <a:solidFill>
                  <a:srgbClr val="000000"/>
                </a:solidFill>
              </a:rPr>
              <a:t>12</a:t>
            </a:r>
          </a:p>
        </p:txBody>
      </p:sp>
      <p:sp>
        <p:nvSpPr>
          <p:cNvPr id="102445" name="Text Box 45"/>
          <p:cNvSpPr txBox="1">
            <a:spLocks noChangeArrowheads="1"/>
          </p:cNvSpPr>
          <p:nvPr/>
        </p:nvSpPr>
        <p:spPr bwMode="auto">
          <a:xfrm>
            <a:off x="3903663" y="4810125"/>
            <a:ext cx="5116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>
                <a:solidFill>
                  <a:srgbClr val="000000"/>
                </a:solidFill>
              </a:rPr>
              <a:t>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3" grpId="0"/>
      <p:bldP spid="102434" grpId="0"/>
      <p:bldP spid="102435" grpId="0"/>
      <p:bldP spid="102436" grpId="0"/>
      <p:bldP spid="102437" grpId="0"/>
      <p:bldP spid="102438" grpId="0"/>
      <p:bldP spid="102439" grpId="0"/>
      <p:bldP spid="102440" grpId="0"/>
      <p:bldP spid="102441" grpId="0"/>
      <p:bldP spid="102442" grpId="0"/>
      <p:bldP spid="102443" grpId="0"/>
      <p:bldP spid="102444" grpId="0"/>
      <p:bldP spid="1024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32563" y="6367463"/>
            <a:ext cx="1905000" cy="457200"/>
          </a:xfrm>
          <a:prstGeom prst="rect">
            <a:avLst/>
          </a:prstGeom>
        </p:spPr>
        <p:txBody>
          <a:bodyPr/>
          <a:lstStyle/>
          <a:p>
            <a:fld id="{B65AA147-F8C9-4F13-8D85-61CB8E028A1E}" type="slidenum">
              <a:rPr lang="en-US"/>
              <a:pPr/>
              <a:t>18</a:t>
            </a:fld>
            <a:endParaRPr lang="en-US"/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Schedules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7760"/>
            <a:ext cx="9144000" cy="990600"/>
          </a:xfrm>
        </p:spPr>
        <p:txBody>
          <a:bodyPr/>
          <a:lstStyle/>
          <a:p>
            <a:pPr algn="ctr">
              <a:buNone/>
            </a:pPr>
            <a:r>
              <a:rPr lang="en-US" dirty="0"/>
              <a:t>Up to P tasks executed on each time </a:t>
            </a:r>
            <a:r>
              <a:rPr lang="en-US" dirty="0" smtClean="0"/>
              <a:t>step</a:t>
            </a:r>
            <a:endParaRPr lang="en-US" dirty="0"/>
          </a:p>
        </p:txBody>
      </p:sp>
      <p:sp>
        <p:nvSpPr>
          <p:cNvPr id="277508" name="Oval 4"/>
          <p:cNvSpPr>
            <a:spLocks noChangeArrowheads="1"/>
          </p:cNvSpPr>
          <p:nvPr/>
        </p:nvSpPr>
        <p:spPr bwMode="auto">
          <a:xfrm>
            <a:off x="2514600" y="26212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09" name="Oval 5"/>
          <p:cNvSpPr>
            <a:spLocks noChangeArrowheads="1"/>
          </p:cNvSpPr>
          <p:nvPr/>
        </p:nvSpPr>
        <p:spPr bwMode="auto">
          <a:xfrm>
            <a:off x="3048000" y="30022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0" name="Oval 6"/>
          <p:cNvSpPr>
            <a:spLocks noChangeArrowheads="1"/>
          </p:cNvSpPr>
          <p:nvPr/>
        </p:nvSpPr>
        <p:spPr bwMode="auto">
          <a:xfrm>
            <a:off x="1905000" y="30022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1" name="Oval 7"/>
          <p:cNvSpPr>
            <a:spLocks noChangeArrowheads="1"/>
          </p:cNvSpPr>
          <p:nvPr/>
        </p:nvSpPr>
        <p:spPr bwMode="auto">
          <a:xfrm>
            <a:off x="2286000" y="34594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2" name="Oval 8"/>
          <p:cNvSpPr>
            <a:spLocks noChangeArrowheads="1"/>
          </p:cNvSpPr>
          <p:nvPr/>
        </p:nvSpPr>
        <p:spPr bwMode="auto">
          <a:xfrm>
            <a:off x="1524000" y="34594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3" name="Oval 9"/>
          <p:cNvSpPr>
            <a:spLocks noChangeArrowheads="1"/>
          </p:cNvSpPr>
          <p:nvPr/>
        </p:nvSpPr>
        <p:spPr bwMode="auto">
          <a:xfrm>
            <a:off x="2286000" y="39166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4" name="Oval 10"/>
          <p:cNvSpPr>
            <a:spLocks noChangeArrowheads="1"/>
          </p:cNvSpPr>
          <p:nvPr/>
        </p:nvSpPr>
        <p:spPr bwMode="auto">
          <a:xfrm>
            <a:off x="1524000" y="39166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5" name="Oval 11"/>
          <p:cNvSpPr>
            <a:spLocks noChangeArrowheads="1"/>
          </p:cNvSpPr>
          <p:nvPr/>
        </p:nvSpPr>
        <p:spPr bwMode="auto">
          <a:xfrm>
            <a:off x="3048000" y="34594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6" name="Oval 12"/>
          <p:cNvSpPr>
            <a:spLocks noChangeArrowheads="1"/>
          </p:cNvSpPr>
          <p:nvPr/>
        </p:nvSpPr>
        <p:spPr bwMode="auto">
          <a:xfrm>
            <a:off x="3048000" y="39166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7" name="Oval 13"/>
          <p:cNvSpPr>
            <a:spLocks noChangeArrowheads="1"/>
          </p:cNvSpPr>
          <p:nvPr/>
        </p:nvSpPr>
        <p:spPr bwMode="auto">
          <a:xfrm>
            <a:off x="1905000" y="43738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9" name="Oval 15"/>
          <p:cNvSpPr>
            <a:spLocks noChangeArrowheads="1"/>
          </p:cNvSpPr>
          <p:nvPr/>
        </p:nvSpPr>
        <p:spPr bwMode="auto">
          <a:xfrm>
            <a:off x="2590800" y="47548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7520" name="AutoShape 16"/>
          <p:cNvCxnSpPr>
            <a:cxnSpLocks noChangeShapeType="1"/>
            <a:stCxn id="277508" idx="5"/>
            <a:endCxn id="277509" idx="0"/>
          </p:cNvCxnSpPr>
          <p:nvPr/>
        </p:nvCxnSpPr>
        <p:spPr bwMode="auto">
          <a:xfrm>
            <a:off x="2644775" y="2751455"/>
            <a:ext cx="47942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7521" name="AutoShape 17"/>
          <p:cNvCxnSpPr>
            <a:cxnSpLocks noChangeShapeType="1"/>
            <a:stCxn id="277508" idx="3"/>
            <a:endCxn id="277510" idx="7"/>
          </p:cNvCxnSpPr>
          <p:nvPr/>
        </p:nvCxnSpPr>
        <p:spPr bwMode="auto">
          <a:xfrm flipH="1">
            <a:off x="2035175" y="2751455"/>
            <a:ext cx="501650" cy="2730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7522" name="AutoShape 18"/>
          <p:cNvCxnSpPr>
            <a:cxnSpLocks noChangeShapeType="1"/>
            <a:stCxn id="277510" idx="5"/>
            <a:endCxn id="277511" idx="0"/>
          </p:cNvCxnSpPr>
          <p:nvPr/>
        </p:nvCxnSpPr>
        <p:spPr bwMode="auto">
          <a:xfrm>
            <a:off x="2035175" y="3132455"/>
            <a:ext cx="3270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7523" name="AutoShape 19"/>
          <p:cNvCxnSpPr>
            <a:cxnSpLocks noChangeShapeType="1"/>
            <a:stCxn id="277510" idx="3"/>
            <a:endCxn id="277512" idx="7"/>
          </p:cNvCxnSpPr>
          <p:nvPr/>
        </p:nvCxnSpPr>
        <p:spPr bwMode="auto">
          <a:xfrm flipH="1">
            <a:off x="1654175" y="313245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7524" name="AutoShape 20"/>
          <p:cNvCxnSpPr>
            <a:cxnSpLocks noChangeShapeType="1"/>
            <a:stCxn id="277512" idx="4"/>
            <a:endCxn id="277514" idx="0"/>
          </p:cNvCxnSpPr>
          <p:nvPr/>
        </p:nvCxnSpPr>
        <p:spPr bwMode="auto">
          <a:xfrm>
            <a:off x="1600200" y="361188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7525" name="AutoShape 21"/>
          <p:cNvCxnSpPr>
            <a:cxnSpLocks noChangeShapeType="1"/>
            <a:stCxn id="277511" idx="4"/>
            <a:endCxn id="277513" idx="0"/>
          </p:cNvCxnSpPr>
          <p:nvPr/>
        </p:nvCxnSpPr>
        <p:spPr bwMode="auto">
          <a:xfrm>
            <a:off x="2362200" y="361188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7526" name="AutoShape 22"/>
          <p:cNvCxnSpPr>
            <a:cxnSpLocks noChangeShapeType="1"/>
            <a:stCxn id="277514" idx="5"/>
            <a:endCxn id="277517" idx="1"/>
          </p:cNvCxnSpPr>
          <p:nvPr/>
        </p:nvCxnSpPr>
        <p:spPr bwMode="auto">
          <a:xfrm>
            <a:off x="1654175" y="404685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7527" name="AutoShape 23"/>
          <p:cNvCxnSpPr>
            <a:cxnSpLocks noChangeShapeType="1"/>
            <a:stCxn id="277513" idx="3"/>
            <a:endCxn id="277517" idx="7"/>
          </p:cNvCxnSpPr>
          <p:nvPr/>
        </p:nvCxnSpPr>
        <p:spPr bwMode="auto">
          <a:xfrm flipH="1">
            <a:off x="2035175" y="404685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7528" name="AutoShape 24"/>
          <p:cNvCxnSpPr>
            <a:cxnSpLocks noChangeShapeType="1"/>
            <a:stCxn id="277517" idx="5"/>
            <a:endCxn id="277519" idx="2"/>
          </p:cNvCxnSpPr>
          <p:nvPr/>
        </p:nvCxnSpPr>
        <p:spPr bwMode="auto">
          <a:xfrm>
            <a:off x="2035175" y="4504055"/>
            <a:ext cx="5556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7530" name="AutoShape 26"/>
          <p:cNvCxnSpPr>
            <a:cxnSpLocks noChangeShapeType="1"/>
            <a:stCxn id="277516" idx="4"/>
            <a:endCxn id="277519" idx="7"/>
          </p:cNvCxnSpPr>
          <p:nvPr/>
        </p:nvCxnSpPr>
        <p:spPr bwMode="auto">
          <a:xfrm flipH="1">
            <a:off x="2720975" y="4069080"/>
            <a:ext cx="403225" cy="708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7531" name="AutoShape 27"/>
          <p:cNvCxnSpPr>
            <a:cxnSpLocks noChangeShapeType="1"/>
            <a:stCxn id="277515" idx="4"/>
            <a:endCxn id="277516" idx="0"/>
          </p:cNvCxnSpPr>
          <p:nvPr/>
        </p:nvCxnSpPr>
        <p:spPr bwMode="auto">
          <a:xfrm>
            <a:off x="3124200" y="361188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7532" name="AutoShape 28"/>
          <p:cNvCxnSpPr>
            <a:cxnSpLocks noChangeShapeType="1"/>
            <a:stCxn id="277509" idx="4"/>
            <a:endCxn id="277515" idx="0"/>
          </p:cNvCxnSpPr>
          <p:nvPr/>
        </p:nvCxnSpPr>
        <p:spPr bwMode="auto">
          <a:xfrm>
            <a:off x="3124200" y="315468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7533" name="Oval 29"/>
          <p:cNvSpPr>
            <a:spLocks noChangeArrowheads="1"/>
          </p:cNvSpPr>
          <p:nvPr/>
        </p:nvSpPr>
        <p:spPr bwMode="auto">
          <a:xfrm>
            <a:off x="1905000" y="34594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34" name="Oval 30"/>
          <p:cNvSpPr>
            <a:spLocks noChangeArrowheads="1"/>
          </p:cNvSpPr>
          <p:nvPr/>
        </p:nvSpPr>
        <p:spPr bwMode="auto">
          <a:xfrm>
            <a:off x="1905000" y="39166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7535" name="AutoShape 31"/>
          <p:cNvCxnSpPr>
            <a:cxnSpLocks noChangeShapeType="1"/>
            <a:stCxn id="277533" idx="4"/>
            <a:endCxn id="277534" idx="0"/>
          </p:cNvCxnSpPr>
          <p:nvPr/>
        </p:nvCxnSpPr>
        <p:spPr bwMode="auto">
          <a:xfrm>
            <a:off x="1981200" y="361188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7536" name="AutoShape 32"/>
          <p:cNvCxnSpPr>
            <a:cxnSpLocks noChangeShapeType="1"/>
            <a:stCxn id="277510" idx="4"/>
            <a:endCxn id="277533" idx="0"/>
          </p:cNvCxnSpPr>
          <p:nvPr/>
        </p:nvCxnSpPr>
        <p:spPr bwMode="auto">
          <a:xfrm>
            <a:off x="1981200" y="315468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7537" name="AutoShape 33"/>
          <p:cNvCxnSpPr>
            <a:cxnSpLocks noChangeShapeType="1"/>
            <a:stCxn id="277534" idx="4"/>
            <a:endCxn id="277517" idx="0"/>
          </p:cNvCxnSpPr>
          <p:nvPr/>
        </p:nvCxnSpPr>
        <p:spPr bwMode="auto">
          <a:xfrm>
            <a:off x="1981200" y="406908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7538" name="Text Box 34"/>
          <p:cNvSpPr txBox="1">
            <a:spLocks noChangeArrowheads="1"/>
          </p:cNvSpPr>
          <p:nvPr/>
        </p:nvSpPr>
        <p:spPr bwMode="auto">
          <a:xfrm>
            <a:off x="2268538" y="247523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1</a:t>
            </a:r>
          </a:p>
        </p:txBody>
      </p:sp>
      <p:sp>
        <p:nvSpPr>
          <p:cNvPr id="277539" name="Text Box 35"/>
          <p:cNvSpPr txBox="1">
            <a:spLocks noChangeArrowheads="1"/>
          </p:cNvSpPr>
          <p:nvPr/>
        </p:nvSpPr>
        <p:spPr bwMode="auto">
          <a:xfrm>
            <a:off x="1658938" y="284988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2</a:t>
            </a:r>
          </a:p>
        </p:txBody>
      </p:sp>
      <p:sp>
        <p:nvSpPr>
          <p:cNvPr id="277544" name="Text Box 40"/>
          <p:cNvSpPr txBox="1">
            <a:spLocks noChangeArrowheads="1"/>
          </p:cNvSpPr>
          <p:nvPr/>
        </p:nvSpPr>
        <p:spPr bwMode="auto">
          <a:xfrm>
            <a:off x="2057400" y="330708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5</a:t>
            </a:r>
          </a:p>
        </p:txBody>
      </p:sp>
      <p:sp>
        <p:nvSpPr>
          <p:cNvPr id="277545" name="Text Box 41"/>
          <p:cNvSpPr txBox="1">
            <a:spLocks noChangeArrowheads="1"/>
          </p:cNvSpPr>
          <p:nvPr/>
        </p:nvSpPr>
        <p:spPr bwMode="auto">
          <a:xfrm>
            <a:off x="2057400" y="374840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6</a:t>
            </a:r>
          </a:p>
        </p:txBody>
      </p:sp>
      <p:sp>
        <p:nvSpPr>
          <p:cNvPr id="277546" name="Text Box 42"/>
          <p:cNvSpPr txBox="1">
            <a:spLocks noChangeArrowheads="1"/>
          </p:cNvSpPr>
          <p:nvPr/>
        </p:nvSpPr>
        <p:spPr bwMode="auto">
          <a:xfrm>
            <a:off x="1600200" y="428180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7</a:t>
            </a:r>
          </a:p>
        </p:txBody>
      </p:sp>
      <p:sp>
        <p:nvSpPr>
          <p:cNvPr id="277547" name="Text Box 43"/>
          <p:cNvSpPr txBox="1">
            <a:spLocks noChangeArrowheads="1"/>
          </p:cNvSpPr>
          <p:nvPr/>
        </p:nvSpPr>
        <p:spPr bwMode="auto">
          <a:xfrm>
            <a:off x="2801938" y="292608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2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1277938" y="3291205"/>
            <a:ext cx="1846262" cy="473075"/>
            <a:chOff x="1277938" y="3291205"/>
            <a:chExt cx="1846262" cy="473075"/>
          </a:xfrm>
        </p:grpSpPr>
        <p:sp>
          <p:nvSpPr>
            <p:cNvPr id="277540" name="Text Box 36"/>
            <p:cNvSpPr txBox="1">
              <a:spLocks noChangeArrowheads="1"/>
            </p:cNvSpPr>
            <p:nvPr/>
          </p:nvSpPr>
          <p:spPr bwMode="auto">
            <a:xfrm>
              <a:off x="1277938" y="3291205"/>
              <a:ext cx="32226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3</a:t>
              </a:r>
            </a:p>
          </p:txBody>
        </p:sp>
        <p:sp>
          <p:nvSpPr>
            <p:cNvPr id="277542" name="Text Box 38"/>
            <p:cNvSpPr txBox="1">
              <a:spLocks noChangeArrowheads="1"/>
            </p:cNvSpPr>
            <p:nvPr/>
          </p:nvSpPr>
          <p:spPr bwMode="auto">
            <a:xfrm>
              <a:off x="1658938" y="3307080"/>
              <a:ext cx="32226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277548" name="Text Box 44"/>
            <p:cNvSpPr txBox="1">
              <a:spLocks noChangeArrowheads="1"/>
            </p:cNvSpPr>
            <p:nvPr/>
          </p:nvSpPr>
          <p:spPr bwMode="auto">
            <a:xfrm>
              <a:off x="2801938" y="3367405"/>
              <a:ext cx="32226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201738" y="3748405"/>
            <a:ext cx="1876742" cy="473075"/>
            <a:chOff x="1201738" y="3748405"/>
            <a:chExt cx="1876742" cy="473075"/>
          </a:xfrm>
        </p:grpSpPr>
        <p:sp>
          <p:nvSpPr>
            <p:cNvPr id="277541" name="Text Box 37"/>
            <p:cNvSpPr txBox="1">
              <a:spLocks noChangeArrowheads="1"/>
            </p:cNvSpPr>
            <p:nvPr/>
          </p:nvSpPr>
          <p:spPr bwMode="auto">
            <a:xfrm>
              <a:off x="1201738" y="3748405"/>
              <a:ext cx="32226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4</a:t>
              </a:r>
            </a:p>
          </p:txBody>
        </p:sp>
        <p:sp>
          <p:nvSpPr>
            <p:cNvPr id="277543" name="Text Box 39"/>
            <p:cNvSpPr txBox="1">
              <a:spLocks noChangeArrowheads="1"/>
            </p:cNvSpPr>
            <p:nvPr/>
          </p:nvSpPr>
          <p:spPr bwMode="auto">
            <a:xfrm>
              <a:off x="1630680" y="3748405"/>
              <a:ext cx="32226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4</a:t>
              </a:r>
            </a:p>
          </p:txBody>
        </p:sp>
        <p:sp>
          <p:nvSpPr>
            <p:cNvPr id="277549" name="Text Box 45"/>
            <p:cNvSpPr txBox="1">
              <a:spLocks noChangeArrowheads="1"/>
            </p:cNvSpPr>
            <p:nvPr/>
          </p:nvSpPr>
          <p:spPr bwMode="auto">
            <a:xfrm>
              <a:off x="2756218" y="3824605"/>
              <a:ext cx="32226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sp>
        <p:nvSpPr>
          <p:cNvPr id="277551" name="Text Box 47"/>
          <p:cNvSpPr txBox="1">
            <a:spLocks noChangeArrowheads="1"/>
          </p:cNvSpPr>
          <p:nvPr/>
        </p:nvSpPr>
        <p:spPr bwMode="auto">
          <a:xfrm>
            <a:off x="2133600" y="473900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8</a:t>
            </a:r>
          </a:p>
        </p:txBody>
      </p:sp>
      <p:sp>
        <p:nvSpPr>
          <p:cNvPr id="277552" name="Rectangle 48"/>
          <p:cNvSpPr>
            <a:spLocks noChangeArrowheads="1"/>
          </p:cNvSpPr>
          <p:nvPr/>
        </p:nvSpPr>
        <p:spPr bwMode="auto">
          <a:xfrm>
            <a:off x="4206240" y="2103120"/>
            <a:ext cx="4648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SzPct val="90000"/>
            </a:pPr>
            <a:r>
              <a:rPr lang="en-US" b="1" u="sng" dirty="0">
                <a:solidFill>
                  <a:schemeClr val="tx1"/>
                </a:solidFill>
              </a:rPr>
              <a:t>Greedy Schedule</a:t>
            </a:r>
            <a:r>
              <a:rPr lang="en-US" dirty="0">
                <a:solidFill>
                  <a:schemeClr val="tx1"/>
                </a:solidFill>
              </a:rPr>
              <a:t>: if there are ready </a:t>
            </a:r>
            <a:r>
              <a:rPr lang="en-US" dirty="0" smtClean="0"/>
              <a:t>task</a:t>
            </a:r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, do them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spcBef>
                <a:spcPct val="20000"/>
              </a:spcBef>
              <a:buSzPct val="90000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spcBef>
                <a:spcPct val="20000"/>
              </a:spcBef>
              <a:buSzPct val="90000"/>
            </a:pPr>
            <a:r>
              <a:rPr lang="en-US" dirty="0">
                <a:solidFill>
                  <a:schemeClr val="tx1"/>
                </a:solidFill>
              </a:rPr>
              <a:t>Will guarantee:</a:t>
            </a:r>
          </a:p>
          <a:p>
            <a:pPr marL="342900" indent="-342900">
              <a:spcBef>
                <a:spcPct val="20000"/>
              </a:spcBef>
              <a:buSzPct val="90000"/>
              <a:buFontTx/>
              <a:buBlip>
                <a:blip r:embed="rId2"/>
              </a:buBlip>
            </a:pPr>
            <a:r>
              <a:rPr lang="en-US" dirty="0">
                <a:solidFill>
                  <a:srgbClr val="C00000"/>
                </a:solidFill>
              </a:rPr>
              <a:t>Time </a:t>
            </a:r>
            <a:r>
              <a:rPr lang="en-US" dirty="0" smtClean="0">
                <a:solidFill>
                  <a:srgbClr val="C00000"/>
                </a:solidFill>
              </a:rPr>
              <a:t>≤ </a:t>
            </a:r>
            <a:r>
              <a:rPr lang="en-US" dirty="0">
                <a:solidFill>
                  <a:srgbClr val="C00000"/>
                </a:solidFill>
              </a:rPr>
              <a:t>W/P + D</a:t>
            </a:r>
          </a:p>
          <a:p>
            <a:pPr marL="342900" indent="-342900">
              <a:spcBef>
                <a:spcPct val="20000"/>
              </a:spcBef>
              <a:buSzPct val="90000"/>
              <a:buFontTx/>
              <a:buBlip>
                <a:blip r:embed="rId2"/>
              </a:buBlip>
            </a:pPr>
            <a:r>
              <a:rPr lang="en-US" dirty="0">
                <a:solidFill>
                  <a:schemeClr val="tx1"/>
                </a:solidFill>
              </a:rPr>
              <a:t>within a factor of 2 of optimal</a:t>
            </a:r>
          </a:p>
        </p:txBody>
      </p:sp>
      <p:sp>
        <p:nvSpPr>
          <p:cNvPr id="277553" name="Text Box 49"/>
          <p:cNvSpPr txBox="1">
            <a:spLocks noChangeArrowheads="1"/>
          </p:cNvSpPr>
          <p:nvPr/>
        </p:nvSpPr>
        <p:spPr bwMode="auto">
          <a:xfrm>
            <a:off x="243205" y="2182178"/>
            <a:ext cx="1543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Time Step</a:t>
            </a:r>
          </a:p>
        </p:txBody>
      </p:sp>
      <p:cxnSp>
        <p:nvCxnSpPr>
          <p:cNvPr id="277554" name="AutoShape 50"/>
          <p:cNvCxnSpPr>
            <a:cxnSpLocks noChangeShapeType="1"/>
            <a:stCxn id="277553" idx="3"/>
            <a:endCxn id="277538" idx="1"/>
          </p:cNvCxnSpPr>
          <p:nvPr/>
        </p:nvCxnSpPr>
        <p:spPr bwMode="auto">
          <a:xfrm>
            <a:off x="1786255" y="2410778"/>
            <a:ext cx="482283" cy="26289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7555" name="Text Box 51"/>
          <p:cNvSpPr txBox="1">
            <a:spLocks noChangeArrowheads="1"/>
          </p:cNvSpPr>
          <p:nvPr/>
        </p:nvSpPr>
        <p:spPr bwMode="auto">
          <a:xfrm>
            <a:off x="654685" y="5336858"/>
            <a:ext cx="326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a 3 processor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7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77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16653"/>
            <a:ext cx="9143999" cy="1134839"/>
          </a:xfrm>
          <a:ln/>
        </p:spPr>
        <p:txBody>
          <a:bodyPr tIns="352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Work Stealing </a:t>
            </a:r>
            <a:r>
              <a:rPr lang="en-US" dirty="0" smtClean="0"/>
              <a:t>Parallel Scheduler</a:t>
            </a:r>
            <a:endParaRPr 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5600" y="1050383"/>
            <a:ext cx="8918399" cy="5229189"/>
          </a:xfrm>
          <a:ln/>
        </p:spPr>
        <p:txBody>
          <a:bodyPr/>
          <a:lstStyle/>
          <a:p>
            <a:pPr marL="391686" indent="-293764">
              <a:buSzPct val="45000"/>
              <a:buFont typeface="Wingdings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smtClean="0"/>
              <a:t>WS </a:t>
            </a:r>
            <a:r>
              <a:rPr lang="en-US" dirty="0"/>
              <a:t>= work stealing as in Cilk, elsewhere</a:t>
            </a:r>
          </a:p>
          <a:p>
            <a:pPr marL="783372" lvl="1" indent="-293764">
              <a:buSzPct val="45000"/>
              <a:buFont typeface="Wingdings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Forked tasks placed on local work queue</a:t>
            </a:r>
          </a:p>
          <a:p>
            <a:pPr marL="783372" lvl="1" indent="-293764">
              <a:buSzPct val="45000"/>
              <a:buFont typeface="Wingdings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Processor works from bottom of local queue</a:t>
            </a:r>
          </a:p>
          <a:p>
            <a:pPr marL="783372" lvl="1" indent="-293764">
              <a:buSzPct val="45000"/>
              <a:buFont typeface="Wingdings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When local queue empty, steal top task from random queue</a:t>
            </a:r>
          </a:p>
          <a:p>
            <a:pPr marL="391686" indent="-293764">
              <a:buSzPct val="45000"/>
              <a:buFont typeface="Wingdings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900" dirty="0"/>
          </a:p>
          <a:p>
            <a:pPr marL="391686" indent="-293764">
              <a:buSzPct val="45000"/>
              <a:buFont typeface="Wingdings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Bound number of steals using </a:t>
            </a:r>
            <a:r>
              <a:rPr lang="en-US" dirty="0" smtClean="0"/>
              <a:t>WS</a:t>
            </a:r>
            <a:endParaRPr lang="en-US" i="1" dirty="0"/>
          </a:p>
          <a:p>
            <a:pPr marL="783372" lvl="1" indent="-293764">
              <a:buSzPct val="45000"/>
              <a:buFont typeface="Wingdings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 smtClean="0"/>
              <a:t>Thrm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C00000"/>
                </a:solidFill>
              </a:rPr>
              <a:t>Expected O(P D) steals </a:t>
            </a:r>
            <a:r>
              <a:rPr lang="en-US" dirty="0" smtClean="0"/>
              <a:t>for nested-parallel DAG of depth D, on P processors </a:t>
            </a:r>
            <a:br>
              <a:rPr lang="en-US" dirty="0" smtClean="0"/>
            </a:br>
            <a:r>
              <a:rPr lang="en-US" sz="2000" b="0" dirty="0" smtClean="0"/>
              <a:t>[</a:t>
            </a:r>
            <a:r>
              <a:rPr lang="en-US" sz="2000" b="0" dirty="0" err="1" smtClean="0"/>
              <a:t>Blumofe</a:t>
            </a:r>
            <a:r>
              <a:rPr lang="en-US" sz="2000" b="0" dirty="0" smtClean="0"/>
              <a:t>, Leiserson </a:t>
            </a:r>
            <a:r>
              <a:rPr lang="en-US" sz="2000" b="0" dirty="0"/>
              <a:t>'99</a:t>
            </a:r>
            <a:r>
              <a:rPr lang="en-US" sz="2000" b="0" dirty="0" smtClean="0"/>
              <a:t>]</a:t>
            </a:r>
            <a:endParaRPr lang="en-US" sz="900" b="0" dirty="0"/>
          </a:p>
          <a:p>
            <a:pPr marL="1108809" lvl="2" indent="-293764">
              <a:buSzPct val="45000"/>
              <a:buFont typeface="Wingdings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smtClean="0"/>
              <a:t>Proof intuitively shows that every O(P) steals, depth remaining must decrease by ≥1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1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Multi-cores: today, future trends, challenges</a:t>
            </a:r>
          </a:p>
          <a:p>
            <a:endParaRPr lang="en-US" sz="1000" dirty="0" smtClean="0"/>
          </a:p>
          <a:p>
            <a:r>
              <a:rPr lang="en-US" dirty="0" smtClean="0"/>
              <a:t> Computations &amp; Schedulers</a:t>
            </a:r>
          </a:p>
          <a:p>
            <a:pPr lvl="2"/>
            <a:r>
              <a:rPr lang="en-US" dirty="0" smtClean="0"/>
              <a:t>Modeling computations in work-depth framework</a:t>
            </a:r>
          </a:p>
          <a:p>
            <a:pPr lvl="2"/>
            <a:r>
              <a:rPr lang="en-US" dirty="0" smtClean="0"/>
              <a:t>Schedulers: Work Stealing &amp; PDF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Cache miss analysis on 2-level parallel hierarchy</a:t>
            </a:r>
          </a:p>
          <a:p>
            <a:pPr lvl="2"/>
            <a:r>
              <a:rPr lang="en-US" dirty="0" smtClean="0"/>
              <a:t>Private caches OR Shared cache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Low-depth, cache-oblivious parallel algorithms</a:t>
            </a:r>
          </a:p>
          <a:p>
            <a:pPr lvl="2"/>
            <a:r>
              <a:rPr lang="en-US" dirty="0" smtClean="0"/>
              <a:t>Sorting &amp; Graph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Prioritized </a:t>
            </a:r>
            <a:r>
              <a:rPr lang="en-US" dirty="0" smtClean="0"/>
              <a:t>Schedules &amp; PDF</a:t>
            </a:r>
            <a:endParaRPr lang="en-US" dirty="0"/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0080" y="914400"/>
            <a:ext cx="77724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Among ready nodes, always give priority to earliest in the sequential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1920240" y="206629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453640" y="244729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1310640" y="244729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1691640" y="290449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929640" y="290449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691640" y="336169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929640" y="336169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2453640" y="290449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453640" y="336169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1310640" y="381889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1996440" y="419989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5711" name="AutoShape 15"/>
          <p:cNvCxnSpPr>
            <a:cxnSpLocks noChangeShapeType="1"/>
            <a:stCxn id="285700" idx="5"/>
            <a:endCxn id="285701" idx="0"/>
          </p:cNvCxnSpPr>
          <p:nvPr/>
        </p:nvCxnSpPr>
        <p:spPr bwMode="auto">
          <a:xfrm>
            <a:off x="2050415" y="2196465"/>
            <a:ext cx="47942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12" name="AutoShape 16"/>
          <p:cNvCxnSpPr>
            <a:cxnSpLocks noChangeShapeType="1"/>
            <a:stCxn id="285700" idx="3"/>
            <a:endCxn id="285702" idx="7"/>
          </p:cNvCxnSpPr>
          <p:nvPr/>
        </p:nvCxnSpPr>
        <p:spPr bwMode="auto">
          <a:xfrm flipH="1">
            <a:off x="1440815" y="2196465"/>
            <a:ext cx="501650" cy="2730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13" name="AutoShape 17"/>
          <p:cNvCxnSpPr>
            <a:cxnSpLocks noChangeShapeType="1"/>
            <a:stCxn id="285702" idx="5"/>
            <a:endCxn id="285703" idx="0"/>
          </p:cNvCxnSpPr>
          <p:nvPr/>
        </p:nvCxnSpPr>
        <p:spPr bwMode="auto">
          <a:xfrm>
            <a:off x="1440815" y="2577465"/>
            <a:ext cx="3270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14" name="AutoShape 18"/>
          <p:cNvCxnSpPr>
            <a:cxnSpLocks noChangeShapeType="1"/>
            <a:stCxn id="285702" idx="3"/>
            <a:endCxn id="285704" idx="7"/>
          </p:cNvCxnSpPr>
          <p:nvPr/>
        </p:nvCxnSpPr>
        <p:spPr bwMode="auto">
          <a:xfrm flipH="1">
            <a:off x="1059815" y="257746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15" name="AutoShape 19"/>
          <p:cNvCxnSpPr>
            <a:cxnSpLocks noChangeShapeType="1"/>
            <a:stCxn id="285704" idx="4"/>
            <a:endCxn id="285706" idx="0"/>
          </p:cNvCxnSpPr>
          <p:nvPr/>
        </p:nvCxnSpPr>
        <p:spPr bwMode="auto">
          <a:xfrm>
            <a:off x="1005840" y="305689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16" name="AutoShape 20"/>
          <p:cNvCxnSpPr>
            <a:cxnSpLocks noChangeShapeType="1"/>
            <a:stCxn id="285703" idx="4"/>
            <a:endCxn id="285705" idx="0"/>
          </p:cNvCxnSpPr>
          <p:nvPr/>
        </p:nvCxnSpPr>
        <p:spPr bwMode="auto">
          <a:xfrm>
            <a:off x="1767840" y="305689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17" name="AutoShape 21"/>
          <p:cNvCxnSpPr>
            <a:cxnSpLocks noChangeShapeType="1"/>
            <a:stCxn id="285706" idx="5"/>
            <a:endCxn id="285709" idx="1"/>
          </p:cNvCxnSpPr>
          <p:nvPr/>
        </p:nvCxnSpPr>
        <p:spPr bwMode="auto">
          <a:xfrm>
            <a:off x="1059815" y="349186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18" name="AutoShape 22"/>
          <p:cNvCxnSpPr>
            <a:cxnSpLocks noChangeShapeType="1"/>
            <a:stCxn id="285705" idx="3"/>
            <a:endCxn id="285709" idx="7"/>
          </p:cNvCxnSpPr>
          <p:nvPr/>
        </p:nvCxnSpPr>
        <p:spPr bwMode="auto">
          <a:xfrm flipH="1">
            <a:off x="1440815" y="349186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19" name="AutoShape 23"/>
          <p:cNvCxnSpPr>
            <a:cxnSpLocks noChangeShapeType="1"/>
            <a:stCxn id="285709" idx="5"/>
            <a:endCxn id="285710" idx="2"/>
          </p:cNvCxnSpPr>
          <p:nvPr/>
        </p:nvCxnSpPr>
        <p:spPr bwMode="auto">
          <a:xfrm>
            <a:off x="1440815" y="3949065"/>
            <a:ext cx="5556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20" name="AutoShape 24"/>
          <p:cNvCxnSpPr>
            <a:cxnSpLocks noChangeShapeType="1"/>
            <a:stCxn id="285708" idx="4"/>
            <a:endCxn id="285710" idx="7"/>
          </p:cNvCxnSpPr>
          <p:nvPr/>
        </p:nvCxnSpPr>
        <p:spPr bwMode="auto">
          <a:xfrm flipH="1">
            <a:off x="2126615" y="3514090"/>
            <a:ext cx="403225" cy="708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21" name="AutoShape 25"/>
          <p:cNvCxnSpPr>
            <a:cxnSpLocks noChangeShapeType="1"/>
            <a:stCxn id="285707" idx="4"/>
            <a:endCxn id="285708" idx="0"/>
          </p:cNvCxnSpPr>
          <p:nvPr/>
        </p:nvCxnSpPr>
        <p:spPr bwMode="auto">
          <a:xfrm>
            <a:off x="2529840" y="305689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22" name="AutoShape 26"/>
          <p:cNvCxnSpPr>
            <a:cxnSpLocks noChangeShapeType="1"/>
            <a:stCxn id="285701" idx="4"/>
            <a:endCxn id="285707" idx="0"/>
          </p:cNvCxnSpPr>
          <p:nvPr/>
        </p:nvCxnSpPr>
        <p:spPr bwMode="auto">
          <a:xfrm>
            <a:off x="2529840" y="259969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5723" name="Oval 27"/>
          <p:cNvSpPr>
            <a:spLocks noChangeArrowheads="1"/>
          </p:cNvSpPr>
          <p:nvPr/>
        </p:nvSpPr>
        <p:spPr bwMode="auto">
          <a:xfrm>
            <a:off x="1310640" y="290449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310640" y="336169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5725" name="AutoShape 29"/>
          <p:cNvCxnSpPr>
            <a:cxnSpLocks noChangeShapeType="1"/>
            <a:stCxn id="285723" idx="4"/>
            <a:endCxn id="285724" idx="0"/>
          </p:cNvCxnSpPr>
          <p:nvPr/>
        </p:nvCxnSpPr>
        <p:spPr bwMode="auto">
          <a:xfrm>
            <a:off x="1386840" y="305689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26" name="AutoShape 30"/>
          <p:cNvCxnSpPr>
            <a:cxnSpLocks noChangeShapeType="1"/>
            <a:stCxn id="285702" idx="4"/>
            <a:endCxn id="285723" idx="0"/>
          </p:cNvCxnSpPr>
          <p:nvPr/>
        </p:nvCxnSpPr>
        <p:spPr bwMode="auto">
          <a:xfrm>
            <a:off x="1386840" y="259969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27" name="AutoShape 31"/>
          <p:cNvCxnSpPr>
            <a:cxnSpLocks noChangeShapeType="1"/>
            <a:stCxn id="285724" idx="4"/>
            <a:endCxn id="285709" idx="0"/>
          </p:cNvCxnSpPr>
          <p:nvPr/>
        </p:nvCxnSpPr>
        <p:spPr bwMode="auto">
          <a:xfrm>
            <a:off x="1386840" y="351409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5728" name="Text Box 32"/>
          <p:cNvSpPr txBox="1">
            <a:spLocks noChangeArrowheads="1"/>
          </p:cNvSpPr>
          <p:nvPr/>
        </p:nvSpPr>
        <p:spPr bwMode="auto">
          <a:xfrm>
            <a:off x="1674178" y="192024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85729" name="Text Box 33"/>
          <p:cNvSpPr txBox="1">
            <a:spLocks noChangeArrowheads="1"/>
          </p:cNvSpPr>
          <p:nvPr/>
        </p:nvSpPr>
        <p:spPr bwMode="auto">
          <a:xfrm>
            <a:off x="1064578" y="229489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85730" name="Text Box 34"/>
          <p:cNvSpPr txBox="1">
            <a:spLocks noChangeArrowheads="1"/>
          </p:cNvSpPr>
          <p:nvPr/>
        </p:nvSpPr>
        <p:spPr bwMode="auto">
          <a:xfrm>
            <a:off x="683578" y="273621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85731" name="Text Box 35"/>
          <p:cNvSpPr txBox="1">
            <a:spLocks noChangeArrowheads="1"/>
          </p:cNvSpPr>
          <p:nvPr/>
        </p:nvSpPr>
        <p:spPr bwMode="auto">
          <a:xfrm>
            <a:off x="683578" y="319341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5732" name="Text Box 36"/>
          <p:cNvSpPr txBox="1">
            <a:spLocks noChangeArrowheads="1"/>
          </p:cNvSpPr>
          <p:nvPr/>
        </p:nvSpPr>
        <p:spPr bwMode="auto">
          <a:xfrm>
            <a:off x="1064578" y="275209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5733" name="Text Box 37"/>
          <p:cNvSpPr txBox="1">
            <a:spLocks noChangeArrowheads="1"/>
          </p:cNvSpPr>
          <p:nvPr/>
        </p:nvSpPr>
        <p:spPr bwMode="auto">
          <a:xfrm>
            <a:off x="1082040" y="319341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85734" name="Text Box 38"/>
          <p:cNvSpPr txBox="1">
            <a:spLocks noChangeArrowheads="1"/>
          </p:cNvSpPr>
          <p:nvPr/>
        </p:nvSpPr>
        <p:spPr bwMode="auto">
          <a:xfrm>
            <a:off x="1463040" y="275209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285735" name="Text Box 39"/>
          <p:cNvSpPr txBox="1">
            <a:spLocks noChangeArrowheads="1"/>
          </p:cNvSpPr>
          <p:nvPr/>
        </p:nvSpPr>
        <p:spPr bwMode="auto">
          <a:xfrm>
            <a:off x="1463040" y="319341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8</a:t>
            </a:r>
          </a:p>
        </p:txBody>
      </p:sp>
      <p:sp>
        <p:nvSpPr>
          <p:cNvPr id="285736" name="Text Box 40"/>
          <p:cNvSpPr txBox="1">
            <a:spLocks noChangeArrowheads="1"/>
          </p:cNvSpPr>
          <p:nvPr/>
        </p:nvSpPr>
        <p:spPr bwMode="auto">
          <a:xfrm>
            <a:off x="1005840" y="372681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9</a:t>
            </a:r>
          </a:p>
        </p:txBody>
      </p:sp>
      <p:sp>
        <p:nvSpPr>
          <p:cNvPr id="285737" name="Text Box 41"/>
          <p:cNvSpPr txBox="1">
            <a:spLocks noChangeArrowheads="1"/>
          </p:cNvSpPr>
          <p:nvPr/>
        </p:nvSpPr>
        <p:spPr bwMode="auto">
          <a:xfrm>
            <a:off x="2072640" y="2371090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285738" name="Text Box 42"/>
          <p:cNvSpPr txBox="1">
            <a:spLocks noChangeArrowheads="1"/>
          </p:cNvSpPr>
          <p:nvPr/>
        </p:nvSpPr>
        <p:spPr bwMode="auto">
          <a:xfrm>
            <a:off x="2072640" y="2812415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11</a:t>
            </a:r>
          </a:p>
        </p:txBody>
      </p:sp>
      <p:sp>
        <p:nvSpPr>
          <p:cNvPr id="285739" name="Text Box 43"/>
          <p:cNvSpPr txBox="1">
            <a:spLocks noChangeArrowheads="1"/>
          </p:cNvSpPr>
          <p:nvPr/>
        </p:nvSpPr>
        <p:spPr bwMode="auto">
          <a:xfrm>
            <a:off x="2072640" y="3269615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12</a:t>
            </a:r>
          </a:p>
        </p:txBody>
      </p:sp>
      <p:sp>
        <p:nvSpPr>
          <p:cNvPr id="285740" name="Text Box 44"/>
          <p:cNvSpPr txBox="1">
            <a:spLocks noChangeArrowheads="1"/>
          </p:cNvSpPr>
          <p:nvPr/>
        </p:nvSpPr>
        <p:spPr bwMode="auto">
          <a:xfrm>
            <a:off x="1584960" y="4229735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13</a:t>
            </a:r>
          </a:p>
        </p:txBody>
      </p:sp>
      <p:sp>
        <p:nvSpPr>
          <p:cNvPr id="285741" name="Oval 45"/>
          <p:cNvSpPr>
            <a:spLocks noChangeArrowheads="1"/>
          </p:cNvSpPr>
          <p:nvPr/>
        </p:nvSpPr>
        <p:spPr bwMode="auto">
          <a:xfrm>
            <a:off x="4741863" y="21577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42" name="Oval 46"/>
          <p:cNvSpPr>
            <a:spLocks noChangeArrowheads="1"/>
          </p:cNvSpPr>
          <p:nvPr/>
        </p:nvSpPr>
        <p:spPr bwMode="auto">
          <a:xfrm>
            <a:off x="5275263" y="25387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43" name="Oval 47"/>
          <p:cNvSpPr>
            <a:spLocks noChangeArrowheads="1"/>
          </p:cNvSpPr>
          <p:nvPr/>
        </p:nvSpPr>
        <p:spPr bwMode="auto">
          <a:xfrm>
            <a:off x="4132263" y="25387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44" name="Oval 48"/>
          <p:cNvSpPr>
            <a:spLocks noChangeArrowheads="1"/>
          </p:cNvSpPr>
          <p:nvPr/>
        </p:nvSpPr>
        <p:spPr bwMode="auto">
          <a:xfrm>
            <a:off x="4513263" y="29959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45" name="Oval 49"/>
          <p:cNvSpPr>
            <a:spLocks noChangeArrowheads="1"/>
          </p:cNvSpPr>
          <p:nvPr/>
        </p:nvSpPr>
        <p:spPr bwMode="auto">
          <a:xfrm>
            <a:off x="3751263" y="29959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46" name="Oval 50"/>
          <p:cNvSpPr>
            <a:spLocks noChangeArrowheads="1"/>
          </p:cNvSpPr>
          <p:nvPr/>
        </p:nvSpPr>
        <p:spPr bwMode="auto">
          <a:xfrm>
            <a:off x="4513263" y="34531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47" name="Oval 51"/>
          <p:cNvSpPr>
            <a:spLocks noChangeArrowheads="1"/>
          </p:cNvSpPr>
          <p:nvPr/>
        </p:nvSpPr>
        <p:spPr bwMode="auto">
          <a:xfrm>
            <a:off x="3751263" y="34531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48" name="Oval 52"/>
          <p:cNvSpPr>
            <a:spLocks noChangeArrowheads="1"/>
          </p:cNvSpPr>
          <p:nvPr/>
        </p:nvSpPr>
        <p:spPr bwMode="auto">
          <a:xfrm>
            <a:off x="5275263" y="29959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49" name="Oval 53"/>
          <p:cNvSpPr>
            <a:spLocks noChangeArrowheads="1"/>
          </p:cNvSpPr>
          <p:nvPr/>
        </p:nvSpPr>
        <p:spPr bwMode="auto">
          <a:xfrm>
            <a:off x="5275263" y="34531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50" name="Oval 54"/>
          <p:cNvSpPr>
            <a:spLocks noChangeArrowheads="1"/>
          </p:cNvSpPr>
          <p:nvPr/>
        </p:nvSpPr>
        <p:spPr bwMode="auto">
          <a:xfrm>
            <a:off x="4132263" y="39103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51" name="Oval 55"/>
          <p:cNvSpPr>
            <a:spLocks noChangeArrowheads="1"/>
          </p:cNvSpPr>
          <p:nvPr/>
        </p:nvSpPr>
        <p:spPr bwMode="auto">
          <a:xfrm>
            <a:off x="4818063" y="42913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5752" name="AutoShape 56"/>
          <p:cNvCxnSpPr>
            <a:cxnSpLocks noChangeShapeType="1"/>
            <a:stCxn id="285741" idx="5"/>
            <a:endCxn id="285742" idx="0"/>
          </p:cNvCxnSpPr>
          <p:nvPr/>
        </p:nvCxnSpPr>
        <p:spPr bwMode="auto">
          <a:xfrm>
            <a:off x="4872038" y="2287905"/>
            <a:ext cx="47942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53" name="AutoShape 57"/>
          <p:cNvCxnSpPr>
            <a:cxnSpLocks noChangeShapeType="1"/>
            <a:stCxn id="285741" idx="3"/>
            <a:endCxn id="285743" idx="7"/>
          </p:cNvCxnSpPr>
          <p:nvPr/>
        </p:nvCxnSpPr>
        <p:spPr bwMode="auto">
          <a:xfrm flipH="1">
            <a:off x="4262438" y="2287905"/>
            <a:ext cx="501650" cy="2730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54" name="AutoShape 58"/>
          <p:cNvCxnSpPr>
            <a:cxnSpLocks noChangeShapeType="1"/>
            <a:stCxn id="285743" idx="5"/>
            <a:endCxn id="285744" idx="0"/>
          </p:cNvCxnSpPr>
          <p:nvPr/>
        </p:nvCxnSpPr>
        <p:spPr bwMode="auto">
          <a:xfrm>
            <a:off x="4262438" y="2668905"/>
            <a:ext cx="3270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55" name="AutoShape 59"/>
          <p:cNvCxnSpPr>
            <a:cxnSpLocks noChangeShapeType="1"/>
            <a:stCxn id="285743" idx="3"/>
            <a:endCxn id="285745" idx="7"/>
          </p:cNvCxnSpPr>
          <p:nvPr/>
        </p:nvCxnSpPr>
        <p:spPr bwMode="auto">
          <a:xfrm flipH="1">
            <a:off x="3881438" y="266890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56" name="AutoShape 60"/>
          <p:cNvCxnSpPr>
            <a:cxnSpLocks noChangeShapeType="1"/>
            <a:stCxn id="285745" idx="4"/>
            <a:endCxn id="285747" idx="0"/>
          </p:cNvCxnSpPr>
          <p:nvPr/>
        </p:nvCxnSpPr>
        <p:spPr bwMode="auto">
          <a:xfrm>
            <a:off x="3827463" y="314833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57" name="AutoShape 61"/>
          <p:cNvCxnSpPr>
            <a:cxnSpLocks noChangeShapeType="1"/>
            <a:stCxn id="285744" idx="4"/>
            <a:endCxn id="285746" idx="0"/>
          </p:cNvCxnSpPr>
          <p:nvPr/>
        </p:nvCxnSpPr>
        <p:spPr bwMode="auto">
          <a:xfrm>
            <a:off x="4589463" y="314833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58" name="AutoShape 62"/>
          <p:cNvCxnSpPr>
            <a:cxnSpLocks noChangeShapeType="1"/>
            <a:stCxn id="285747" idx="5"/>
            <a:endCxn id="285750" idx="1"/>
          </p:cNvCxnSpPr>
          <p:nvPr/>
        </p:nvCxnSpPr>
        <p:spPr bwMode="auto">
          <a:xfrm>
            <a:off x="3881438" y="358330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59" name="AutoShape 63"/>
          <p:cNvCxnSpPr>
            <a:cxnSpLocks noChangeShapeType="1"/>
            <a:stCxn id="285746" idx="3"/>
            <a:endCxn id="285750" idx="7"/>
          </p:cNvCxnSpPr>
          <p:nvPr/>
        </p:nvCxnSpPr>
        <p:spPr bwMode="auto">
          <a:xfrm flipH="1">
            <a:off x="4262438" y="358330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60" name="AutoShape 64"/>
          <p:cNvCxnSpPr>
            <a:cxnSpLocks noChangeShapeType="1"/>
            <a:stCxn id="285750" idx="5"/>
            <a:endCxn id="285751" idx="2"/>
          </p:cNvCxnSpPr>
          <p:nvPr/>
        </p:nvCxnSpPr>
        <p:spPr bwMode="auto">
          <a:xfrm>
            <a:off x="4262438" y="4040505"/>
            <a:ext cx="5556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61" name="AutoShape 65"/>
          <p:cNvCxnSpPr>
            <a:cxnSpLocks noChangeShapeType="1"/>
            <a:stCxn id="285749" idx="4"/>
            <a:endCxn id="285751" idx="7"/>
          </p:cNvCxnSpPr>
          <p:nvPr/>
        </p:nvCxnSpPr>
        <p:spPr bwMode="auto">
          <a:xfrm flipH="1">
            <a:off x="4948238" y="3605530"/>
            <a:ext cx="403225" cy="708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62" name="AutoShape 66"/>
          <p:cNvCxnSpPr>
            <a:cxnSpLocks noChangeShapeType="1"/>
            <a:stCxn id="285748" idx="4"/>
            <a:endCxn id="285749" idx="0"/>
          </p:cNvCxnSpPr>
          <p:nvPr/>
        </p:nvCxnSpPr>
        <p:spPr bwMode="auto">
          <a:xfrm>
            <a:off x="5351463" y="314833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63" name="AutoShape 67"/>
          <p:cNvCxnSpPr>
            <a:cxnSpLocks noChangeShapeType="1"/>
            <a:stCxn id="285742" idx="4"/>
            <a:endCxn id="285748" idx="0"/>
          </p:cNvCxnSpPr>
          <p:nvPr/>
        </p:nvCxnSpPr>
        <p:spPr bwMode="auto">
          <a:xfrm>
            <a:off x="5351463" y="269113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5764" name="Oval 68"/>
          <p:cNvSpPr>
            <a:spLocks noChangeArrowheads="1"/>
          </p:cNvSpPr>
          <p:nvPr/>
        </p:nvSpPr>
        <p:spPr bwMode="auto">
          <a:xfrm>
            <a:off x="4132263" y="29959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5765" name="Oval 69"/>
          <p:cNvSpPr>
            <a:spLocks noChangeArrowheads="1"/>
          </p:cNvSpPr>
          <p:nvPr/>
        </p:nvSpPr>
        <p:spPr bwMode="auto">
          <a:xfrm>
            <a:off x="4132263" y="34531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5766" name="AutoShape 70"/>
          <p:cNvCxnSpPr>
            <a:cxnSpLocks noChangeShapeType="1"/>
            <a:stCxn id="285764" idx="4"/>
            <a:endCxn id="285765" idx="0"/>
          </p:cNvCxnSpPr>
          <p:nvPr/>
        </p:nvCxnSpPr>
        <p:spPr bwMode="auto">
          <a:xfrm>
            <a:off x="4208463" y="314833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67" name="AutoShape 71"/>
          <p:cNvCxnSpPr>
            <a:cxnSpLocks noChangeShapeType="1"/>
            <a:stCxn id="285743" idx="4"/>
            <a:endCxn id="285764" idx="0"/>
          </p:cNvCxnSpPr>
          <p:nvPr/>
        </p:nvCxnSpPr>
        <p:spPr bwMode="auto">
          <a:xfrm>
            <a:off x="4208463" y="269113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5768" name="AutoShape 72"/>
          <p:cNvCxnSpPr>
            <a:cxnSpLocks noChangeShapeType="1"/>
            <a:stCxn id="285765" idx="4"/>
            <a:endCxn id="285750" idx="0"/>
          </p:cNvCxnSpPr>
          <p:nvPr/>
        </p:nvCxnSpPr>
        <p:spPr bwMode="auto">
          <a:xfrm>
            <a:off x="4208463" y="360553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5769" name="Text Box 73"/>
          <p:cNvSpPr txBox="1">
            <a:spLocks noChangeArrowheads="1"/>
          </p:cNvSpPr>
          <p:nvPr/>
        </p:nvSpPr>
        <p:spPr bwMode="auto">
          <a:xfrm>
            <a:off x="4495800" y="201168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85770" name="Text Box 74"/>
          <p:cNvSpPr txBox="1">
            <a:spLocks noChangeArrowheads="1"/>
          </p:cNvSpPr>
          <p:nvPr/>
        </p:nvSpPr>
        <p:spPr bwMode="auto">
          <a:xfrm>
            <a:off x="3886200" y="238633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85771" name="Text Box 75"/>
          <p:cNvSpPr txBox="1">
            <a:spLocks noChangeArrowheads="1"/>
          </p:cNvSpPr>
          <p:nvPr/>
        </p:nvSpPr>
        <p:spPr bwMode="auto">
          <a:xfrm>
            <a:off x="3505200" y="282765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85772" name="Text Box 76"/>
          <p:cNvSpPr txBox="1">
            <a:spLocks noChangeArrowheads="1"/>
          </p:cNvSpPr>
          <p:nvPr/>
        </p:nvSpPr>
        <p:spPr bwMode="auto">
          <a:xfrm>
            <a:off x="3505200" y="328485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5773" name="Text Box 77"/>
          <p:cNvSpPr txBox="1">
            <a:spLocks noChangeArrowheads="1"/>
          </p:cNvSpPr>
          <p:nvPr/>
        </p:nvSpPr>
        <p:spPr bwMode="auto">
          <a:xfrm>
            <a:off x="3886200" y="284353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85774" name="Text Box 78"/>
          <p:cNvSpPr txBox="1">
            <a:spLocks noChangeArrowheads="1"/>
          </p:cNvSpPr>
          <p:nvPr/>
        </p:nvSpPr>
        <p:spPr bwMode="auto">
          <a:xfrm>
            <a:off x="3903663" y="328485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5775" name="Text Box 79"/>
          <p:cNvSpPr txBox="1">
            <a:spLocks noChangeArrowheads="1"/>
          </p:cNvSpPr>
          <p:nvPr/>
        </p:nvSpPr>
        <p:spPr bwMode="auto">
          <a:xfrm>
            <a:off x="4284663" y="284353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85776" name="Text Box 80"/>
          <p:cNvSpPr txBox="1">
            <a:spLocks noChangeArrowheads="1"/>
          </p:cNvSpPr>
          <p:nvPr/>
        </p:nvSpPr>
        <p:spPr bwMode="auto">
          <a:xfrm>
            <a:off x="4284663" y="328485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5777" name="Text Box 81"/>
          <p:cNvSpPr txBox="1">
            <a:spLocks noChangeArrowheads="1"/>
          </p:cNvSpPr>
          <p:nvPr/>
        </p:nvSpPr>
        <p:spPr bwMode="auto">
          <a:xfrm>
            <a:off x="3827463" y="381825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5778" name="Text Box 82"/>
          <p:cNvSpPr txBox="1">
            <a:spLocks noChangeArrowheads="1"/>
          </p:cNvSpPr>
          <p:nvPr/>
        </p:nvSpPr>
        <p:spPr bwMode="auto">
          <a:xfrm>
            <a:off x="4970463" y="246253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85779" name="Text Box 83"/>
          <p:cNvSpPr txBox="1">
            <a:spLocks noChangeArrowheads="1"/>
          </p:cNvSpPr>
          <p:nvPr/>
        </p:nvSpPr>
        <p:spPr bwMode="auto">
          <a:xfrm>
            <a:off x="4970463" y="290385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5780" name="Text Box 84"/>
          <p:cNvSpPr txBox="1">
            <a:spLocks noChangeArrowheads="1"/>
          </p:cNvSpPr>
          <p:nvPr/>
        </p:nvSpPr>
        <p:spPr bwMode="auto">
          <a:xfrm>
            <a:off x="4970463" y="336105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85781" name="Text Box 85"/>
          <p:cNvSpPr txBox="1">
            <a:spLocks noChangeArrowheads="1"/>
          </p:cNvSpPr>
          <p:nvPr/>
        </p:nvSpPr>
        <p:spPr bwMode="auto">
          <a:xfrm>
            <a:off x="4360863" y="427545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285824" name="Text Box 128"/>
          <p:cNvSpPr txBox="1">
            <a:spLocks noChangeArrowheads="1"/>
          </p:cNvSpPr>
          <p:nvPr/>
        </p:nvSpPr>
        <p:spPr bwMode="auto">
          <a:xfrm>
            <a:off x="1172845" y="4675188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Sequential</a:t>
            </a:r>
          </a:p>
        </p:txBody>
      </p:sp>
      <p:grpSp>
        <p:nvGrpSpPr>
          <p:cNvPr id="2" name="Group 133"/>
          <p:cNvGrpSpPr>
            <a:grpSpLocks/>
          </p:cNvGrpSpPr>
          <p:nvPr/>
        </p:nvGrpSpPr>
        <p:grpSpPr bwMode="auto">
          <a:xfrm>
            <a:off x="6394768" y="1950720"/>
            <a:ext cx="2170112" cy="3440113"/>
            <a:chOff x="3865" y="1680"/>
            <a:chExt cx="1367" cy="2167"/>
          </a:xfrm>
        </p:grpSpPr>
        <p:sp>
          <p:nvSpPr>
            <p:cNvPr id="285782" name="Oval 86"/>
            <p:cNvSpPr>
              <a:spLocks noChangeArrowheads="1"/>
            </p:cNvSpPr>
            <p:nvPr/>
          </p:nvSpPr>
          <p:spPr bwMode="auto">
            <a:xfrm>
              <a:off x="4644" y="17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783" name="Oval 87"/>
            <p:cNvSpPr>
              <a:spLocks noChangeArrowheads="1"/>
            </p:cNvSpPr>
            <p:nvPr/>
          </p:nvSpPr>
          <p:spPr bwMode="auto">
            <a:xfrm>
              <a:off x="4980" y="20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784" name="Oval 88"/>
            <p:cNvSpPr>
              <a:spLocks noChangeArrowheads="1"/>
            </p:cNvSpPr>
            <p:nvPr/>
          </p:nvSpPr>
          <p:spPr bwMode="auto">
            <a:xfrm>
              <a:off x="4260" y="20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785" name="Oval 89"/>
            <p:cNvSpPr>
              <a:spLocks noChangeArrowheads="1"/>
            </p:cNvSpPr>
            <p:nvPr/>
          </p:nvSpPr>
          <p:spPr bwMode="auto">
            <a:xfrm>
              <a:off x="4500" y="230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786" name="Oval 90"/>
            <p:cNvSpPr>
              <a:spLocks noChangeArrowheads="1"/>
            </p:cNvSpPr>
            <p:nvPr/>
          </p:nvSpPr>
          <p:spPr bwMode="auto">
            <a:xfrm>
              <a:off x="4020" y="230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787" name="Oval 91"/>
            <p:cNvSpPr>
              <a:spLocks noChangeArrowheads="1"/>
            </p:cNvSpPr>
            <p:nvPr/>
          </p:nvSpPr>
          <p:spPr bwMode="auto">
            <a:xfrm>
              <a:off x="4500" y="25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788" name="Oval 92"/>
            <p:cNvSpPr>
              <a:spLocks noChangeArrowheads="1"/>
            </p:cNvSpPr>
            <p:nvPr/>
          </p:nvSpPr>
          <p:spPr bwMode="auto">
            <a:xfrm>
              <a:off x="4020" y="25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789" name="Oval 93"/>
            <p:cNvSpPr>
              <a:spLocks noChangeArrowheads="1"/>
            </p:cNvSpPr>
            <p:nvPr/>
          </p:nvSpPr>
          <p:spPr bwMode="auto">
            <a:xfrm>
              <a:off x="4980" y="230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790" name="Oval 94"/>
            <p:cNvSpPr>
              <a:spLocks noChangeArrowheads="1"/>
            </p:cNvSpPr>
            <p:nvPr/>
          </p:nvSpPr>
          <p:spPr bwMode="auto">
            <a:xfrm>
              <a:off x="4980" y="25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791" name="Oval 95"/>
            <p:cNvSpPr>
              <a:spLocks noChangeArrowheads="1"/>
            </p:cNvSpPr>
            <p:nvPr/>
          </p:nvSpPr>
          <p:spPr bwMode="auto">
            <a:xfrm>
              <a:off x="4260" y="28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792" name="Oval 96"/>
            <p:cNvSpPr>
              <a:spLocks noChangeArrowheads="1"/>
            </p:cNvSpPr>
            <p:nvPr/>
          </p:nvSpPr>
          <p:spPr bwMode="auto">
            <a:xfrm>
              <a:off x="4692" y="311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5793" name="AutoShape 97"/>
            <p:cNvCxnSpPr>
              <a:cxnSpLocks noChangeShapeType="1"/>
              <a:stCxn id="285782" idx="5"/>
              <a:endCxn id="285783" idx="0"/>
            </p:cNvCxnSpPr>
            <p:nvPr/>
          </p:nvCxnSpPr>
          <p:spPr bwMode="auto">
            <a:xfrm>
              <a:off x="4726" y="1854"/>
              <a:ext cx="30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5794" name="AutoShape 98"/>
            <p:cNvCxnSpPr>
              <a:cxnSpLocks noChangeShapeType="1"/>
              <a:stCxn id="285782" idx="3"/>
              <a:endCxn id="285784" idx="7"/>
            </p:cNvCxnSpPr>
            <p:nvPr/>
          </p:nvCxnSpPr>
          <p:spPr bwMode="auto">
            <a:xfrm flipH="1">
              <a:off x="4342" y="1854"/>
              <a:ext cx="316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5795" name="AutoShape 99"/>
            <p:cNvCxnSpPr>
              <a:cxnSpLocks noChangeShapeType="1"/>
              <a:stCxn id="285784" idx="5"/>
              <a:endCxn id="285785" idx="0"/>
            </p:cNvCxnSpPr>
            <p:nvPr/>
          </p:nvCxnSpPr>
          <p:spPr bwMode="auto">
            <a:xfrm>
              <a:off x="4342" y="2094"/>
              <a:ext cx="206" cy="2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5796" name="AutoShape 100"/>
            <p:cNvCxnSpPr>
              <a:cxnSpLocks noChangeShapeType="1"/>
              <a:stCxn id="285784" idx="3"/>
              <a:endCxn id="285786" idx="7"/>
            </p:cNvCxnSpPr>
            <p:nvPr/>
          </p:nvCxnSpPr>
          <p:spPr bwMode="auto">
            <a:xfrm flipH="1">
              <a:off x="4102" y="2094"/>
              <a:ext cx="172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5797" name="AutoShape 101"/>
            <p:cNvCxnSpPr>
              <a:cxnSpLocks noChangeShapeType="1"/>
              <a:stCxn id="285786" idx="4"/>
              <a:endCxn id="285788" idx="0"/>
            </p:cNvCxnSpPr>
            <p:nvPr/>
          </p:nvCxnSpPr>
          <p:spPr bwMode="auto">
            <a:xfrm>
              <a:off x="4068" y="2396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5798" name="AutoShape 102"/>
            <p:cNvCxnSpPr>
              <a:cxnSpLocks noChangeShapeType="1"/>
              <a:stCxn id="285785" idx="4"/>
              <a:endCxn id="285787" idx="0"/>
            </p:cNvCxnSpPr>
            <p:nvPr/>
          </p:nvCxnSpPr>
          <p:spPr bwMode="auto">
            <a:xfrm>
              <a:off x="4548" y="2396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5799" name="AutoShape 103"/>
            <p:cNvCxnSpPr>
              <a:cxnSpLocks noChangeShapeType="1"/>
              <a:stCxn id="285788" idx="5"/>
              <a:endCxn id="285791" idx="1"/>
            </p:cNvCxnSpPr>
            <p:nvPr/>
          </p:nvCxnSpPr>
          <p:spPr bwMode="auto">
            <a:xfrm>
              <a:off x="4102" y="2670"/>
              <a:ext cx="172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5800" name="AutoShape 104"/>
            <p:cNvCxnSpPr>
              <a:cxnSpLocks noChangeShapeType="1"/>
              <a:stCxn id="285787" idx="3"/>
              <a:endCxn id="285791" idx="7"/>
            </p:cNvCxnSpPr>
            <p:nvPr/>
          </p:nvCxnSpPr>
          <p:spPr bwMode="auto">
            <a:xfrm flipH="1">
              <a:off x="4342" y="2670"/>
              <a:ext cx="172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5801" name="AutoShape 105"/>
            <p:cNvCxnSpPr>
              <a:cxnSpLocks noChangeShapeType="1"/>
              <a:stCxn id="285791" idx="5"/>
              <a:endCxn id="285792" idx="2"/>
            </p:cNvCxnSpPr>
            <p:nvPr/>
          </p:nvCxnSpPr>
          <p:spPr bwMode="auto">
            <a:xfrm>
              <a:off x="4342" y="2958"/>
              <a:ext cx="350" cy="2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5802" name="AutoShape 106"/>
            <p:cNvCxnSpPr>
              <a:cxnSpLocks noChangeShapeType="1"/>
              <a:stCxn id="285790" idx="4"/>
              <a:endCxn id="285792" idx="7"/>
            </p:cNvCxnSpPr>
            <p:nvPr/>
          </p:nvCxnSpPr>
          <p:spPr bwMode="auto">
            <a:xfrm flipH="1">
              <a:off x="4774" y="2684"/>
              <a:ext cx="254" cy="4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5803" name="AutoShape 107"/>
            <p:cNvCxnSpPr>
              <a:cxnSpLocks noChangeShapeType="1"/>
              <a:stCxn id="285789" idx="4"/>
              <a:endCxn id="285790" idx="0"/>
            </p:cNvCxnSpPr>
            <p:nvPr/>
          </p:nvCxnSpPr>
          <p:spPr bwMode="auto">
            <a:xfrm>
              <a:off x="5028" y="2396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5804" name="AutoShape 108"/>
            <p:cNvCxnSpPr>
              <a:cxnSpLocks noChangeShapeType="1"/>
              <a:stCxn id="285783" idx="4"/>
              <a:endCxn id="285789" idx="0"/>
            </p:cNvCxnSpPr>
            <p:nvPr/>
          </p:nvCxnSpPr>
          <p:spPr bwMode="auto">
            <a:xfrm>
              <a:off x="5028" y="2108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285805" name="Oval 109"/>
            <p:cNvSpPr>
              <a:spLocks noChangeArrowheads="1"/>
            </p:cNvSpPr>
            <p:nvPr/>
          </p:nvSpPr>
          <p:spPr bwMode="auto">
            <a:xfrm>
              <a:off x="4260" y="230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806" name="Oval 110"/>
            <p:cNvSpPr>
              <a:spLocks noChangeArrowheads="1"/>
            </p:cNvSpPr>
            <p:nvPr/>
          </p:nvSpPr>
          <p:spPr bwMode="auto">
            <a:xfrm>
              <a:off x="4260" y="25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5807" name="AutoShape 111"/>
            <p:cNvCxnSpPr>
              <a:cxnSpLocks noChangeShapeType="1"/>
              <a:stCxn id="285805" idx="4"/>
              <a:endCxn id="285806" idx="0"/>
            </p:cNvCxnSpPr>
            <p:nvPr/>
          </p:nvCxnSpPr>
          <p:spPr bwMode="auto">
            <a:xfrm>
              <a:off x="4308" y="2396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5808" name="AutoShape 112"/>
            <p:cNvCxnSpPr>
              <a:cxnSpLocks noChangeShapeType="1"/>
              <a:stCxn id="285784" idx="4"/>
              <a:endCxn id="285805" idx="0"/>
            </p:cNvCxnSpPr>
            <p:nvPr/>
          </p:nvCxnSpPr>
          <p:spPr bwMode="auto">
            <a:xfrm>
              <a:off x="4308" y="2108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5809" name="AutoShape 113"/>
            <p:cNvCxnSpPr>
              <a:cxnSpLocks noChangeShapeType="1"/>
              <a:stCxn id="285806" idx="4"/>
              <a:endCxn id="285791" idx="0"/>
            </p:cNvCxnSpPr>
            <p:nvPr/>
          </p:nvCxnSpPr>
          <p:spPr bwMode="auto">
            <a:xfrm>
              <a:off x="4308" y="2684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285810" name="Text Box 114"/>
            <p:cNvSpPr txBox="1">
              <a:spLocks noChangeArrowheads="1"/>
            </p:cNvSpPr>
            <p:nvPr/>
          </p:nvSpPr>
          <p:spPr bwMode="auto">
            <a:xfrm>
              <a:off x="4489" y="1680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285811" name="Text Box 115"/>
            <p:cNvSpPr txBox="1">
              <a:spLocks noChangeArrowheads="1"/>
            </p:cNvSpPr>
            <p:nvPr/>
          </p:nvSpPr>
          <p:spPr bwMode="auto">
            <a:xfrm>
              <a:off x="4105" y="1916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285812" name="Text Box 116"/>
            <p:cNvSpPr txBox="1">
              <a:spLocks noChangeArrowheads="1"/>
            </p:cNvSpPr>
            <p:nvPr/>
          </p:nvSpPr>
          <p:spPr bwMode="auto">
            <a:xfrm>
              <a:off x="3865" y="219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285813" name="Text Box 117"/>
            <p:cNvSpPr txBox="1">
              <a:spLocks noChangeArrowheads="1"/>
            </p:cNvSpPr>
            <p:nvPr/>
          </p:nvSpPr>
          <p:spPr bwMode="auto">
            <a:xfrm>
              <a:off x="3865" y="2482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  <p:sp>
          <p:nvSpPr>
            <p:cNvPr id="285814" name="Text Box 118"/>
            <p:cNvSpPr txBox="1">
              <a:spLocks noChangeArrowheads="1"/>
            </p:cNvSpPr>
            <p:nvPr/>
          </p:nvSpPr>
          <p:spPr bwMode="auto">
            <a:xfrm>
              <a:off x="4105" y="220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285815" name="Text Box 119"/>
            <p:cNvSpPr txBox="1">
              <a:spLocks noChangeArrowheads="1"/>
            </p:cNvSpPr>
            <p:nvPr/>
          </p:nvSpPr>
          <p:spPr bwMode="auto">
            <a:xfrm>
              <a:off x="4116" y="2482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  <p:sp>
          <p:nvSpPr>
            <p:cNvPr id="285816" name="Text Box 120"/>
            <p:cNvSpPr txBox="1">
              <a:spLocks noChangeArrowheads="1"/>
            </p:cNvSpPr>
            <p:nvPr/>
          </p:nvSpPr>
          <p:spPr bwMode="auto">
            <a:xfrm>
              <a:off x="4356" y="220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5</a:t>
              </a:r>
            </a:p>
          </p:txBody>
        </p:sp>
        <p:sp>
          <p:nvSpPr>
            <p:cNvPr id="285817" name="Text Box 121"/>
            <p:cNvSpPr txBox="1">
              <a:spLocks noChangeArrowheads="1"/>
            </p:cNvSpPr>
            <p:nvPr/>
          </p:nvSpPr>
          <p:spPr bwMode="auto">
            <a:xfrm>
              <a:off x="4356" y="2482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6</a:t>
              </a:r>
            </a:p>
          </p:txBody>
        </p:sp>
        <p:sp>
          <p:nvSpPr>
            <p:cNvPr id="285818" name="Text Box 122"/>
            <p:cNvSpPr txBox="1">
              <a:spLocks noChangeArrowheads="1"/>
            </p:cNvSpPr>
            <p:nvPr/>
          </p:nvSpPr>
          <p:spPr bwMode="auto">
            <a:xfrm>
              <a:off x="4068" y="2818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7</a:t>
              </a:r>
            </a:p>
          </p:txBody>
        </p:sp>
        <p:sp>
          <p:nvSpPr>
            <p:cNvPr id="285819" name="Text Box 123"/>
            <p:cNvSpPr txBox="1">
              <a:spLocks noChangeArrowheads="1"/>
            </p:cNvSpPr>
            <p:nvPr/>
          </p:nvSpPr>
          <p:spPr bwMode="auto">
            <a:xfrm>
              <a:off x="4825" y="196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285820" name="Text Box 124"/>
            <p:cNvSpPr txBox="1">
              <a:spLocks noChangeArrowheads="1"/>
            </p:cNvSpPr>
            <p:nvPr/>
          </p:nvSpPr>
          <p:spPr bwMode="auto">
            <a:xfrm>
              <a:off x="4825" y="2242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285821" name="Text Box 125"/>
            <p:cNvSpPr txBox="1">
              <a:spLocks noChangeArrowheads="1"/>
            </p:cNvSpPr>
            <p:nvPr/>
          </p:nvSpPr>
          <p:spPr bwMode="auto">
            <a:xfrm>
              <a:off x="4825" y="2530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  <p:sp>
          <p:nvSpPr>
            <p:cNvPr id="285822" name="Text Box 126"/>
            <p:cNvSpPr txBox="1">
              <a:spLocks noChangeArrowheads="1"/>
            </p:cNvSpPr>
            <p:nvPr/>
          </p:nvSpPr>
          <p:spPr bwMode="auto">
            <a:xfrm>
              <a:off x="4404" y="3106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8</a:t>
              </a:r>
            </a:p>
          </p:txBody>
        </p:sp>
        <p:sp>
          <p:nvSpPr>
            <p:cNvPr id="285825" name="Text Box 129"/>
            <p:cNvSpPr txBox="1">
              <a:spLocks noChangeArrowheads="1"/>
            </p:cNvSpPr>
            <p:nvPr/>
          </p:nvSpPr>
          <p:spPr bwMode="auto">
            <a:xfrm>
              <a:off x="3924" y="3329"/>
              <a:ext cx="130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Not prioritized</a:t>
              </a:r>
            </a:p>
            <a:p>
              <a:r>
                <a:rPr lang="en-US"/>
                <a:t>(from before)</a:t>
              </a:r>
            </a:p>
          </p:txBody>
        </p:sp>
      </p:grpSp>
      <p:sp>
        <p:nvSpPr>
          <p:cNvPr id="285826" name="Text Box 130"/>
          <p:cNvSpPr txBox="1">
            <a:spLocks noChangeArrowheads="1"/>
          </p:cNvSpPr>
          <p:nvPr/>
        </p:nvSpPr>
        <p:spPr bwMode="auto">
          <a:xfrm>
            <a:off x="3979863" y="4672330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Prioritized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530861" y="5654040"/>
            <a:ext cx="82060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Parallel Depth-First (PDF) </a:t>
            </a:r>
            <a:r>
              <a:rPr lang="en-US" sz="2000" b="0" dirty="0" smtClean="0">
                <a:solidFill>
                  <a:srgbClr val="C00000"/>
                </a:solidFill>
              </a:rPr>
              <a:t>[Blelloch, G, Matias ‘99]: 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b="0" dirty="0" smtClean="0">
                <a:solidFill>
                  <a:srgbClr val="C00000"/>
                </a:solidFill>
              </a:rPr>
              <a:t>prioritized based on depth-first sequential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3322320"/>
            <a:ext cx="9144000" cy="109728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Multi-cores: today, future trends, challenges</a:t>
            </a:r>
          </a:p>
          <a:p>
            <a:endParaRPr lang="en-US" sz="1000" dirty="0" smtClean="0"/>
          </a:p>
          <a:p>
            <a:r>
              <a:rPr lang="en-US" dirty="0" smtClean="0"/>
              <a:t> Computations &amp; Schedulers</a:t>
            </a:r>
          </a:p>
          <a:p>
            <a:pPr lvl="2"/>
            <a:r>
              <a:rPr lang="en-US" dirty="0" smtClean="0"/>
              <a:t>Modeling computations in work-depth framework</a:t>
            </a:r>
          </a:p>
          <a:p>
            <a:pPr lvl="2"/>
            <a:r>
              <a:rPr lang="en-US" dirty="0" smtClean="0"/>
              <a:t>Schedulers: Work Stealing &amp; PDF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Cache miss analysis on 2-level parallel hierarchy</a:t>
            </a:r>
          </a:p>
          <a:p>
            <a:pPr lvl="2"/>
            <a:r>
              <a:rPr lang="en-US" dirty="0" smtClean="0"/>
              <a:t>Private caches OR Shared cache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Low-depth, cache-oblivious parallel algorithms</a:t>
            </a:r>
          </a:p>
          <a:p>
            <a:pPr lvl="2"/>
            <a:r>
              <a:rPr lang="en-US" dirty="0" smtClean="0"/>
              <a:t>Sorting &amp; Graph algorithms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1 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2565"/>
            <a:ext cx="9144000" cy="889000"/>
          </a:xfrm>
        </p:spPr>
        <p:txBody>
          <a:bodyPr/>
          <a:lstStyle/>
          <a:p>
            <a:pPr eaLnBrk="1" hangingPunct="1"/>
            <a:r>
              <a:rPr lang="en-US" dirty="0" smtClean="0"/>
              <a:t>Cache Misses: Simplified Scenarios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6452553" y="1249044"/>
            <a:ext cx="2249487" cy="1724043"/>
            <a:chOff x="1471" y="2636"/>
            <a:chExt cx="2020" cy="1411"/>
          </a:xfrm>
        </p:grpSpPr>
        <p:sp>
          <p:nvSpPr>
            <p:cNvPr id="6175" name="Text Box 15"/>
            <p:cNvSpPr txBox="1">
              <a:spLocks noChangeArrowheads="1"/>
            </p:cNvSpPr>
            <p:nvPr/>
          </p:nvSpPr>
          <p:spPr bwMode="auto">
            <a:xfrm>
              <a:off x="1576" y="3697"/>
              <a:ext cx="1787" cy="35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2156" y="2638"/>
              <a:ext cx="655" cy="1051"/>
              <a:chOff x="2438" y="692"/>
              <a:chExt cx="655" cy="1051"/>
            </a:xfrm>
          </p:grpSpPr>
          <p:sp>
            <p:nvSpPr>
              <p:cNvPr id="6186" name="Line 18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7" name="Oval 19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88" name="Text Box 20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89" name="Line 22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1471" y="2644"/>
              <a:ext cx="1914" cy="884"/>
              <a:chOff x="2438" y="692"/>
              <a:chExt cx="1914" cy="884"/>
            </a:xfrm>
          </p:grpSpPr>
          <p:sp>
            <p:nvSpPr>
              <p:cNvPr id="6182" name="Line 24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Oval 25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84" name="Text Box 26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85" name="Text Box 27"/>
              <p:cNvSpPr txBox="1">
                <a:spLocks noChangeArrowheads="1"/>
              </p:cNvSpPr>
              <p:nvPr/>
            </p:nvSpPr>
            <p:spPr bwMode="auto">
              <a:xfrm>
                <a:off x="2562" y="1309"/>
                <a:ext cx="1790" cy="26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1" hangingPunct="1">
                  <a:lnSpc>
                    <a:spcPct val="120000"/>
                  </a:lnSpc>
                </a:pPr>
                <a:r>
                  <a:rPr lang="en-US" sz="2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Shared Cache</a:t>
                </a: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2836" y="2636"/>
              <a:ext cx="655" cy="623"/>
              <a:chOff x="2438" y="692"/>
              <a:chExt cx="655" cy="623"/>
            </a:xfrm>
          </p:grpSpPr>
          <p:sp>
            <p:nvSpPr>
              <p:cNvPr id="6179" name="Line 30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0" name="Oval 31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81" name="Text Box 32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6" name="Group 173"/>
          <p:cNvGrpSpPr/>
          <p:nvPr/>
        </p:nvGrpSpPr>
        <p:grpSpPr>
          <a:xfrm>
            <a:off x="3326448" y="1264921"/>
            <a:ext cx="2220912" cy="1711502"/>
            <a:chOff x="1055688" y="1600201"/>
            <a:chExt cx="2220912" cy="1711502"/>
          </a:xfrm>
        </p:grpSpPr>
        <p:sp>
          <p:nvSpPr>
            <p:cNvPr id="6156" name="Text Box 15"/>
            <p:cNvSpPr txBox="1">
              <a:spLocks noChangeArrowheads="1"/>
            </p:cNvSpPr>
            <p:nvPr/>
          </p:nvSpPr>
          <p:spPr bwMode="auto">
            <a:xfrm>
              <a:off x="1171131" y="2884433"/>
              <a:ext cx="1964737" cy="42727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1808819" y="1602622"/>
              <a:ext cx="720147" cy="1272128"/>
              <a:chOff x="2438" y="692"/>
              <a:chExt cx="655" cy="1051"/>
            </a:xfrm>
          </p:grpSpPr>
          <p:sp>
            <p:nvSpPr>
              <p:cNvPr id="6170" name="Line 18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1" name="Oval 19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72" name="Text Box 20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73" name="Text Box 21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6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74" name="Line 22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055688" y="1609884"/>
              <a:ext cx="720147" cy="1272128"/>
              <a:chOff x="2438" y="692"/>
              <a:chExt cx="655" cy="1051"/>
            </a:xfrm>
          </p:grpSpPr>
          <p:sp>
            <p:nvSpPr>
              <p:cNvPr id="6165" name="Line 24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6" name="Oval 25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67" name="Text Box 26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8" name="Text Box 27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7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9" name="Line 28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29"/>
            <p:cNvGrpSpPr>
              <a:grpSpLocks/>
            </p:cNvGrpSpPr>
            <p:nvPr/>
          </p:nvGrpSpPr>
          <p:grpSpPr bwMode="auto">
            <a:xfrm>
              <a:off x="2556453" y="1600201"/>
              <a:ext cx="720147" cy="1272128"/>
              <a:chOff x="2438" y="692"/>
              <a:chExt cx="655" cy="1051"/>
            </a:xfrm>
          </p:grpSpPr>
          <p:sp>
            <p:nvSpPr>
              <p:cNvPr id="6160" name="Line 30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1" name="Oval 31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62" name="Text Box 32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3" name="Text Box 33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6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4" name="Line 34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8" name="TextBox 174"/>
          <p:cNvSpPr txBox="1">
            <a:spLocks noChangeArrowheads="1"/>
          </p:cNvSpPr>
          <p:nvPr/>
        </p:nvSpPr>
        <p:spPr bwMode="auto">
          <a:xfrm>
            <a:off x="3337560" y="3352164"/>
            <a:ext cx="2209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dirty="0" smtClean="0"/>
              <a:t>Private caches of size </a:t>
            </a:r>
            <a:r>
              <a:rPr lang="en-US" dirty="0" smtClean="0"/>
              <a:t>M</a:t>
            </a:r>
            <a:r>
              <a:rPr lang="en-US" baseline="-25000" dirty="0" smtClean="0"/>
              <a:t>1 </a:t>
            </a:r>
            <a:r>
              <a:rPr lang="en-US" b="0" dirty="0" smtClean="0"/>
              <a:t>each</a:t>
            </a:r>
          </a:p>
        </p:txBody>
      </p:sp>
      <p:sp>
        <p:nvSpPr>
          <p:cNvPr id="48" name="TextBox 174"/>
          <p:cNvSpPr txBox="1">
            <a:spLocks noChangeArrowheads="1"/>
          </p:cNvSpPr>
          <p:nvPr/>
        </p:nvSpPr>
        <p:spPr bwMode="auto">
          <a:xfrm>
            <a:off x="6553200" y="3352164"/>
            <a:ext cx="20726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dirty="0" smtClean="0"/>
              <a:t>Shared cache of size </a:t>
            </a:r>
            <a:r>
              <a:rPr lang="en-US" dirty="0" smtClean="0"/>
              <a:t>M</a:t>
            </a:r>
            <a:r>
              <a:rPr lang="en-US" baseline="-25000" dirty="0" smtClean="0"/>
              <a:t>p</a:t>
            </a:r>
            <a:endParaRPr lang="en-US" dirty="0" smtClean="0"/>
          </a:p>
        </p:txBody>
      </p:sp>
      <p:sp>
        <p:nvSpPr>
          <p:cNvPr id="50" name="TextBox 49"/>
          <p:cNvSpPr txBox="1"/>
          <p:nvPr/>
        </p:nvSpPr>
        <p:spPr>
          <a:xfrm>
            <a:off x="1650064" y="4953000"/>
            <a:ext cx="63594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One level of caches, block size = 1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Ideal replacement policy</a:t>
            </a:r>
            <a:endParaRPr lang="en-US" dirty="0"/>
          </a:p>
        </p:txBody>
      </p:sp>
      <p:grpSp>
        <p:nvGrpSpPr>
          <p:cNvPr id="73" name="Group 72"/>
          <p:cNvGrpSpPr/>
          <p:nvPr/>
        </p:nvGrpSpPr>
        <p:grpSpPr>
          <a:xfrm>
            <a:off x="485331" y="1267342"/>
            <a:ext cx="1964737" cy="1709081"/>
            <a:chOff x="485331" y="1358782"/>
            <a:chExt cx="1964737" cy="1709081"/>
          </a:xfrm>
        </p:grpSpPr>
        <p:sp>
          <p:nvSpPr>
            <p:cNvPr id="52" name="Text Box 15"/>
            <p:cNvSpPr txBox="1">
              <a:spLocks noChangeArrowheads="1"/>
            </p:cNvSpPr>
            <p:nvPr/>
          </p:nvSpPr>
          <p:spPr bwMode="auto">
            <a:xfrm>
              <a:off x="485331" y="2640593"/>
              <a:ext cx="1964737" cy="42727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53" name="Group 17"/>
            <p:cNvGrpSpPr>
              <a:grpSpLocks/>
            </p:cNvGrpSpPr>
            <p:nvPr/>
          </p:nvGrpSpPr>
          <p:grpSpPr bwMode="auto">
            <a:xfrm>
              <a:off x="1123019" y="1358782"/>
              <a:ext cx="720147" cy="1272128"/>
              <a:chOff x="2438" y="692"/>
              <a:chExt cx="655" cy="1051"/>
            </a:xfrm>
          </p:grpSpPr>
          <p:sp>
            <p:nvSpPr>
              <p:cNvPr id="66" name="Line 18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Oval 19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8" name="Text Box 20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" name="Text Box 21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6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1" name="Line 22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2" name="TextBox 174"/>
          <p:cNvSpPr txBox="1">
            <a:spLocks noChangeArrowheads="1"/>
          </p:cNvSpPr>
          <p:nvPr/>
        </p:nvSpPr>
        <p:spPr bwMode="auto">
          <a:xfrm>
            <a:off x="472440" y="3321684"/>
            <a:ext cx="20243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dirty="0" smtClean="0"/>
              <a:t>Sequential: cache of size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endParaRPr lang="en-US" b="0" dirty="0" smtClean="0"/>
          </a:p>
        </p:txBody>
      </p:sp>
      <p:sp>
        <p:nvSpPr>
          <p:cNvPr id="74" name="TextBox 73"/>
          <p:cNvSpPr txBox="1"/>
          <p:nvPr/>
        </p:nvSpPr>
        <p:spPr>
          <a:xfrm>
            <a:off x="0" y="600456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Number of cache misses depends on the schedule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Schedule </a:t>
            </a:r>
            <a:r>
              <a:rPr lang="en-US" dirty="0"/>
              <a:t>with </a:t>
            </a:r>
            <a:r>
              <a:rPr lang="en-US" dirty="0" smtClean="0"/>
              <a:t>Many </a:t>
            </a:r>
            <a:r>
              <a:rPr lang="en-US" dirty="0"/>
              <a:t>M</a:t>
            </a:r>
            <a:r>
              <a:rPr lang="en-US" dirty="0" smtClean="0"/>
              <a:t>isses</a:t>
            </a:r>
            <a:endParaRPr lang="en-US" dirty="0"/>
          </a:p>
        </p:txBody>
      </p:sp>
      <p:sp>
        <p:nvSpPr>
          <p:cNvPr id="284676" name="Oval 4"/>
          <p:cNvSpPr>
            <a:spLocks noChangeArrowheads="1"/>
          </p:cNvSpPr>
          <p:nvPr/>
        </p:nvSpPr>
        <p:spPr bwMode="auto">
          <a:xfrm>
            <a:off x="2194560" y="37795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677" name="Oval 5"/>
          <p:cNvSpPr>
            <a:spLocks noChangeArrowheads="1"/>
          </p:cNvSpPr>
          <p:nvPr/>
        </p:nvSpPr>
        <p:spPr bwMode="auto">
          <a:xfrm>
            <a:off x="2194560" y="16459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679" name="Oval 7"/>
          <p:cNvSpPr>
            <a:spLocks noChangeArrowheads="1"/>
          </p:cNvSpPr>
          <p:nvPr/>
        </p:nvSpPr>
        <p:spPr bwMode="auto">
          <a:xfrm>
            <a:off x="2194560" y="33985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4681" name="AutoShape 9"/>
          <p:cNvCxnSpPr>
            <a:cxnSpLocks noChangeShapeType="1"/>
            <a:stCxn id="284677" idx="4"/>
          </p:cNvCxnSpPr>
          <p:nvPr/>
        </p:nvCxnSpPr>
        <p:spPr bwMode="auto">
          <a:xfrm>
            <a:off x="2270760" y="179832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4682" name="AutoShape 10"/>
          <p:cNvCxnSpPr>
            <a:cxnSpLocks noChangeShapeType="1"/>
            <a:endCxn id="284679" idx="0"/>
          </p:cNvCxnSpPr>
          <p:nvPr/>
        </p:nvCxnSpPr>
        <p:spPr bwMode="auto">
          <a:xfrm>
            <a:off x="2270760" y="316992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4683" name="AutoShape 11"/>
          <p:cNvCxnSpPr>
            <a:cxnSpLocks noChangeShapeType="1"/>
            <a:stCxn id="284679" idx="4"/>
            <a:endCxn id="284676" idx="0"/>
          </p:cNvCxnSpPr>
          <p:nvPr/>
        </p:nvCxnSpPr>
        <p:spPr bwMode="auto">
          <a:xfrm>
            <a:off x="2270760" y="355092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4685" name="AutoShape 13"/>
          <p:cNvCxnSpPr>
            <a:cxnSpLocks noChangeShapeType="1"/>
            <a:stCxn id="284695" idx="4"/>
          </p:cNvCxnSpPr>
          <p:nvPr/>
        </p:nvCxnSpPr>
        <p:spPr bwMode="auto">
          <a:xfrm>
            <a:off x="2270760" y="2179320"/>
            <a:ext cx="15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4695" name="Oval 23"/>
          <p:cNvSpPr>
            <a:spLocks noChangeArrowheads="1"/>
          </p:cNvSpPr>
          <p:nvPr/>
        </p:nvSpPr>
        <p:spPr bwMode="auto">
          <a:xfrm>
            <a:off x="2194560" y="20269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696" name="Text Box 24"/>
          <p:cNvSpPr txBox="1">
            <a:spLocks noChangeArrowheads="1"/>
          </p:cNvSpPr>
          <p:nvPr/>
        </p:nvSpPr>
        <p:spPr bwMode="auto">
          <a:xfrm>
            <a:off x="2113002" y="2434037"/>
            <a:ext cx="553998" cy="344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" wrap="none">
            <a:spAutoFit/>
          </a:bodyPr>
          <a:lstStyle/>
          <a:p>
            <a:r>
              <a:rPr lang="en-US" b="0" dirty="0"/>
              <a:t>…</a:t>
            </a:r>
          </a:p>
        </p:txBody>
      </p:sp>
      <p:cxnSp>
        <p:nvCxnSpPr>
          <p:cNvPr id="284706" name="AutoShape 34"/>
          <p:cNvCxnSpPr>
            <a:cxnSpLocks noChangeShapeType="1"/>
            <a:stCxn id="284677" idx="2"/>
            <a:endCxn id="284679" idx="2"/>
          </p:cNvCxnSpPr>
          <p:nvPr/>
        </p:nvCxnSpPr>
        <p:spPr bwMode="auto">
          <a:xfrm rot="10800000" flipH="1" flipV="1">
            <a:off x="2194560" y="1722120"/>
            <a:ext cx="1588" cy="1752600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284708" name="Text Box 36"/>
          <p:cNvSpPr txBox="1">
            <a:spLocks noChangeArrowheads="1"/>
          </p:cNvSpPr>
          <p:nvPr/>
        </p:nvSpPr>
        <p:spPr bwMode="auto">
          <a:xfrm>
            <a:off x="64135" y="2026920"/>
            <a:ext cx="18256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Reads same </a:t>
            </a:r>
            <a:br>
              <a:rPr lang="en-US" dirty="0"/>
            </a:br>
            <a:r>
              <a:rPr lang="en-US" dirty="0"/>
              <a:t>location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apart</a:t>
            </a:r>
          </a:p>
        </p:txBody>
      </p:sp>
      <p:cxnSp>
        <p:nvCxnSpPr>
          <p:cNvPr id="284709" name="AutoShape 37"/>
          <p:cNvCxnSpPr>
            <a:cxnSpLocks noChangeShapeType="1"/>
            <a:stCxn id="284676" idx="4"/>
          </p:cNvCxnSpPr>
          <p:nvPr/>
        </p:nvCxnSpPr>
        <p:spPr bwMode="auto">
          <a:xfrm>
            <a:off x="2270760" y="3931920"/>
            <a:ext cx="1588" cy="2714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4710" name="Text Box 38"/>
          <p:cNvSpPr txBox="1">
            <a:spLocks noChangeArrowheads="1"/>
          </p:cNvSpPr>
          <p:nvPr/>
        </p:nvSpPr>
        <p:spPr bwMode="auto">
          <a:xfrm>
            <a:off x="2097762" y="4273291"/>
            <a:ext cx="553998" cy="4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" wrap="none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84711" name="Oval 39"/>
          <p:cNvSpPr>
            <a:spLocks noChangeArrowheads="1"/>
          </p:cNvSpPr>
          <p:nvPr/>
        </p:nvSpPr>
        <p:spPr bwMode="auto">
          <a:xfrm>
            <a:off x="3337560" y="37795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712" name="Oval 40"/>
          <p:cNvSpPr>
            <a:spLocks noChangeArrowheads="1"/>
          </p:cNvSpPr>
          <p:nvPr/>
        </p:nvSpPr>
        <p:spPr bwMode="auto">
          <a:xfrm>
            <a:off x="3337560" y="16459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713" name="Oval 41"/>
          <p:cNvSpPr>
            <a:spLocks noChangeArrowheads="1"/>
          </p:cNvSpPr>
          <p:nvPr/>
        </p:nvSpPr>
        <p:spPr bwMode="auto">
          <a:xfrm>
            <a:off x="3337560" y="33985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4714" name="AutoShape 42"/>
          <p:cNvCxnSpPr>
            <a:cxnSpLocks noChangeShapeType="1"/>
            <a:stCxn id="284712" idx="4"/>
          </p:cNvCxnSpPr>
          <p:nvPr/>
        </p:nvCxnSpPr>
        <p:spPr bwMode="auto">
          <a:xfrm>
            <a:off x="3413760" y="179832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4715" name="AutoShape 43"/>
          <p:cNvCxnSpPr>
            <a:cxnSpLocks noChangeShapeType="1"/>
            <a:stCxn id="284746" idx="4"/>
            <a:endCxn id="284713" idx="0"/>
          </p:cNvCxnSpPr>
          <p:nvPr/>
        </p:nvCxnSpPr>
        <p:spPr bwMode="auto">
          <a:xfrm>
            <a:off x="3413760" y="316992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4716" name="AutoShape 44"/>
          <p:cNvCxnSpPr>
            <a:cxnSpLocks noChangeShapeType="1"/>
            <a:stCxn id="284713" idx="4"/>
            <a:endCxn id="284711" idx="0"/>
          </p:cNvCxnSpPr>
          <p:nvPr/>
        </p:nvCxnSpPr>
        <p:spPr bwMode="auto">
          <a:xfrm>
            <a:off x="3413760" y="355092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4717" name="AutoShape 45"/>
          <p:cNvCxnSpPr>
            <a:cxnSpLocks noChangeShapeType="1"/>
            <a:stCxn id="284718" idx="4"/>
          </p:cNvCxnSpPr>
          <p:nvPr/>
        </p:nvCxnSpPr>
        <p:spPr bwMode="auto">
          <a:xfrm>
            <a:off x="3413760" y="2179320"/>
            <a:ext cx="15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4718" name="Oval 46"/>
          <p:cNvSpPr>
            <a:spLocks noChangeArrowheads="1"/>
          </p:cNvSpPr>
          <p:nvPr/>
        </p:nvSpPr>
        <p:spPr bwMode="auto">
          <a:xfrm>
            <a:off x="3337560" y="20269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719" name="Text Box 47"/>
          <p:cNvSpPr txBox="1">
            <a:spLocks noChangeArrowheads="1"/>
          </p:cNvSpPr>
          <p:nvPr/>
        </p:nvSpPr>
        <p:spPr bwMode="auto">
          <a:xfrm>
            <a:off x="3256002" y="2434037"/>
            <a:ext cx="553998" cy="344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" wrap="none">
            <a:spAutoFit/>
          </a:bodyPr>
          <a:lstStyle/>
          <a:p>
            <a:r>
              <a:rPr lang="en-US" b="0" dirty="0"/>
              <a:t>…</a:t>
            </a:r>
          </a:p>
        </p:txBody>
      </p:sp>
      <p:cxnSp>
        <p:nvCxnSpPr>
          <p:cNvPr id="284720" name="AutoShape 48"/>
          <p:cNvCxnSpPr>
            <a:cxnSpLocks noChangeShapeType="1"/>
            <a:stCxn id="284712" idx="2"/>
            <a:endCxn id="284713" idx="2"/>
          </p:cNvCxnSpPr>
          <p:nvPr/>
        </p:nvCxnSpPr>
        <p:spPr bwMode="auto">
          <a:xfrm rot="10800000" flipH="1" flipV="1">
            <a:off x="3337560" y="1722120"/>
            <a:ext cx="1588" cy="1752600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</p:spPr>
      </p:cxnSp>
      <p:cxnSp>
        <p:nvCxnSpPr>
          <p:cNvPr id="284722" name="AutoShape 50"/>
          <p:cNvCxnSpPr>
            <a:cxnSpLocks noChangeShapeType="1"/>
            <a:stCxn id="284711" idx="4"/>
          </p:cNvCxnSpPr>
          <p:nvPr/>
        </p:nvCxnSpPr>
        <p:spPr bwMode="auto">
          <a:xfrm>
            <a:off x="3413760" y="3931920"/>
            <a:ext cx="1588" cy="2714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4723" name="Text Box 51"/>
          <p:cNvSpPr txBox="1">
            <a:spLocks noChangeArrowheads="1"/>
          </p:cNvSpPr>
          <p:nvPr/>
        </p:nvSpPr>
        <p:spPr bwMode="auto">
          <a:xfrm>
            <a:off x="3240762" y="4273291"/>
            <a:ext cx="553998" cy="4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" wrap="none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84724" name="Oval 52"/>
          <p:cNvSpPr>
            <a:spLocks noChangeArrowheads="1"/>
          </p:cNvSpPr>
          <p:nvPr/>
        </p:nvSpPr>
        <p:spPr bwMode="auto">
          <a:xfrm>
            <a:off x="2727960" y="11125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4726" name="AutoShape 54"/>
          <p:cNvCxnSpPr>
            <a:cxnSpLocks noChangeShapeType="1"/>
            <a:stCxn id="284724" idx="3"/>
            <a:endCxn id="284677" idx="7"/>
          </p:cNvCxnSpPr>
          <p:nvPr/>
        </p:nvCxnSpPr>
        <p:spPr bwMode="auto">
          <a:xfrm flipH="1">
            <a:off x="2324735" y="1242695"/>
            <a:ext cx="425450" cy="4254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4727" name="AutoShape 55"/>
          <p:cNvCxnSpPr>
            <a:cxnSpLocks noChangeShapeType="1"/>
            <a:stCxn id="284724" idx="5"/>
            <a:endCxn id="284712" idx="0"/>
          </p:cNvCxnSpPr>
          <p:nvPr/>
        </p:nvCxnSpPr>
        <p:spPr bwMode="auto">
          <a:xfrm>
            <a:off x="2858135" y="1242695"/>
            <a:ext cx="555625" cy="4032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4728" name="Text Box 56"/>
          <p:cNvSpPr txBox="1">
            <a:spLocks noChangeArrowheads="1"/>
          </p:cNvSpPr>
          <p:nvPr/>
        </p:nvSpPr>
        <p:spPr bwMode="auto">
          <a:xfrm>
            <a:off x="1661160" y="4696778"/>
            <a:ext cx="2208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Repeat n times</a:t>
            </a:r>
          </a:p>
        </p:txBody>
      </p:sp>
      <p:sp>
        <p:nvSpPr>
          <p:cNvPr id="284729" name="Rectangle 57"/>
          <p:cNvSpPr>
            <a:spLocks noChangeArrowheads="1"/>
          </p:cNvSpPr>
          <p:nvPr/>
        </p:nvSpPr>
        <p:spPr bwMode="auto">
          <a:xfrm>
            <a:off x="4953000" y="3124200"/>
            <a:ext cx="3962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SzPct val="90000"/>
            </a:pPr>
            <a:r>
              <a:rPr lang="en-US" b="0" dirty="0">
                <a:solidFill>
                  <a:schemeClr val="tx1"/>
                </a:solidFill>
              </a:rPr>
              <a:t>Sequential </a:t>
            </a:r>
            <a:r>
              <a:rPr lang="en-US" b="0" dirty="0" smtClean="0"/>
              <a:t>schedule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>
                <a:solidFill>
                  <a:schemeClr val="tx1"/>
                </a:solidFill>
              </a:rPr>
              <a:t>has </a:t>
            </a:r>
          </a:p>
          <a:p>
            <a:pPr marL="742950" lvl="1" indent="-285750">
              <a:spcBef>
                <a:spcPct val="20000"/>
              </a:spcBef>
              <a:buSzPct val="80000"/>
              <a:buFontTx/>
              <a:buBlip>
                <a:blip r:embed="rId2"/>
              </a:buBlip>
            </a:pPr>
            <a:r>
              <a:rPr lang="en-US" b="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M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b="0" dirty="0" smtClean="0">
                <a:solidFill>
                  <a:srgbClr val="C00000"/>
                </a:solidFill>
              </a:rPr>
              <a:t> misses</a:t>
            </a:r>
          </a:p>
          <a:p>
            <a:pPr marL="742950" lvl="1" indent="-285750">
              <a:spcBef>
                <a:spcPct val="20000"/>
              </a:spcBef>
              <a:buSzPct val="80000"/>
            </a:pP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endParaRPr lang="en-US" sz="1600" b="0" dirty="0">
              <a:solidFill>
                <a:schemeClr val="tx1"/>
              </a:solidFill>
            </a:endParaRPr>
          </a:p>
          <a:p>
            <a:pPr marL="342900" indent="-342900">
              <a:spcBef>
                <a:spcPct val="20000"/>
              </a:spcBef>
              <a:buSzPct val="90000"/>
            </a:pPr>
            <a:r>
              <a:rPr lang="en-US" b="0" dirty="0" smtClean="0"/>
              <a:t>Parallel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smtClean="0"/>
              <a:t>schedule (P=2):</a:t>
            </a:r>
          </a:p>
          <a:p>
            <a:pPr marL="342900" indent="-342900">
              <a:spcBef>
                <a:spcPct val="20000"/>
              </a:spcBef>
              <a:buSzPct val="90000"/>
            </a:pPr>
            <a:r>
              <a:rPr lang="en-US" b="0" dirty="0" smtClean="0">
                <a:solidFill>
                  <a:schemeClr val="tx1"/>
                </a:solidFill>
              </a:rPr>
              <a:t> …when </a:t>
            </a:r>
            <a:r>
              <a:rPr lang="en-US" dirty="0" smtClean="0"/>
              <a:t>M</a:t>
            </a:r>
            <a:r>
              <a:rPr lang="en-US" baseline="-25000" dirty="0" smtClean="0"/>
              <a:t>p</a:t>
            </a:r>
            <a:r>
              <a:rPr lang="en-US" dirty="0" smtClean="0"/>
              <a:t> </a:t>
            </a:r>
            <a:r>
              <a:rPr lang="en-US" b="0" dirty="0" smtClean="0">
                <a:solidFill>
                  <a:schemeClr val="tx1"/>
                </a:solidFill>
              </a:rPr>
              <a:t>=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b="0" dirty="0" smtClean="0">
                <a:solidFill>
                  <a:schemeClr val="tx1"/>
                </a:solidFill>
              </a:rPr>
              <a:t> has </a:t>
            </a:r>
            <a:endParaRPr lang="en-US" b="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ct val="20000"/>
              </a:spcBef>
              <a:buSzPct val="80000"/>
              <a:buFontTx/>
              <a:buBlip>
                <a:blip r:embed="rId2"/>
              </a:buBlip>
            </a:pPr>
            <a:r>
              <a:rPr lang="en-US" b="0" dirty="0" smtClean="0">
                <a:solidFill>
                  <a:srgbClr val="C00000"/>
                </a:solidFill>
              </a:rPr>
              <a:t>n</a:t>
            </a:r>
            <a:r>
              <a:rPr lang="en-US" dirty="0" smtClean="0">
                <a:solidFill>
                  <a:srgbClr val="C00000"/>
                </a:solidFill>
              </a:rPr>
              <a:t> M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b="0" dirty="0" smtClean="0">
                <a:solidFill>
                  <a:srgbClr val="C00000"/>
                </a:solidFill>
              </a:rPr>
              <a:t> misses</a:t>
            </a:r>
            <a:endParaRPr lang="en-US" b="0" dirty="0">
              <a:solidFill>
                <a:srgbClr val="C00000"/>
              </a:solidFill>
            </a:endParaRPr>
          </a:p>
          <a:p>
            <a:pPr marL="342900" indent="-342900">
              <a:spcBef>
                <a:spcPct val="20000"/>
              </a:spcBef>
              <a:buSzPct val="90000"/>
            </a:pPr>
            <a:r>
              <a:rPr lang="en-US" b="0" dirty="0" smtClean="0"/>
              <a:t>…w</a:t>
            </a:r>
            <a:r>
              <a:rPr lang="en-US" b="0" dirty="0" smtClean="0">
                <a:solidFill>
                  <a:schemeClr val="tx1"/>
                </a:solidFill>
              </a:rPr>
              <a:t>hen </a:t>
            </a:r>
            <a:r>
              <a:rPr lang="en-US" dirty="0" smtClean="0"/>
              <a:t>M</a:t>
            </a:r>
            <a:r>
              <a:rPr lang="en-US" baseline="-25000" dirty="0" smtClean="0"/>
              <a:t>p</a:t>
            </a:r>
            <a:r>
              <a:rPr lang="en-US" dirty="0" smtClean="0"/>
              <a:t> </a:t>
            </a:r>
            <a:r>
              <a:rPr lang="en-US" b="0" dirty="0" smtClean="0"/>
              <a:t>= 2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b="0" dirty="0" smtClean="0"/>
              <a:t>has </a:t>
            </a:r>
          </a:p>
          <a:p>
            <a:pPr marL="742950" lvl="1" indent="-285750">
              <a:spcBef>
                <a:spcPct val="20000"/>
              </a:spcBef>
              <a:buSzPct val="80000"/>
              <a:buFontTx/>
              <a:buBlip>
                <a:blip r:embed="rId2"/>
              </a:buBlip>
            </a:pPr>
            <a:r>
              <a:rPr lang="en-US" b="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M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b="0" dirty="0" smtClean="0">
                <a:solidFill>
                  <a:srgbClr val="C00000"/>
                </a:solidFill>
              </a:rPr>
              <a:t> misses only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84730" name="Text Box 58"/>
          <p:cNvSpPr txBox="1">
            <a:spLocks noChangeArrowheads="1"/>
          </p:cNvSpPr>
          <p:nvPr/>
        </p:nvSpPr>
        <p:spPr bwMode="auto">
          <a:xfrm>
            <a:off x="2331085" y="1499870"/>
            <a:ext cx="407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a</a:t>
            </a:r>
            <a:r>
              <a:rPr lang="en-US" sz="2000" baseline="-25000"/>
              <a:t>1</a:t>
            </a:r>
          </a:p>
        </p:txBody>
      </p:sp>
      <p:sp>
        <p:nvSpPr>
          <p:cNvPr id="284731" name="Text Box 59"/>
          <p:cNvSpPr txBox="1">
            <a:spLocks noChangeArrowheads="1"/>
          </p:cNvSpPr>
          <p:nvPr/>
        </p:nvSpPr>
        <p:spPr bwMode="auto">
          <a:xfrm>
            <a:off x="2346960" y="1874520"/>
            <a:ext cx="407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a</a:t>
            </a:r>
            <a:r>
              <a:rPr lang="en-US" sz="2000" baseline="-25000" dirty="0"/>
              <a:t>2</a:t>
            </a:r>
          </a:p>
        </p:txBody>
      </p:sp>
      <p:sp>
        <p:nvSpPr>
          <p:cNvPr id="284732" name="Text Box 60"/>
          <p:cNvSpPr txBox="1">
            <a:spLocks noChangeArrowheads="1"/>
          </p:cNvSpPr>
          <p:nvPr/>
        </p:nvSpPr>
        <p:spPr bwMode="auto">
          <a:xfrm>
            <a:off x="2346960" y="3246120"/>
            <a:ext cx="407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a</a:t>
            </a:r>
            <a:r>
              <a:rPr lang="en-US" sz="2000" baseline="-25000"/>
              <a:t>1</a:t>
            </a:r>
          </a:p>
        </p:txBody>
      </p:sp>
      <p:sp>
        <p:nvSpPr>
          <p:cNvPr id="284733" name="Text Box 61"/>
          <p:cNvSpPr txBox="1">
            <a:spLocks noChangeArrowheads="1"/>
          </p:cNvSpPr>
          <p:nvPr/>
        </p:nvSpPr>
        <p:spPr bwMode="auto">
          <a:xfrm>
            <a:off x="2346960" y="3627120"/>
            <a:ext cx="407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a</a:t>
            </a:r>
            <a:r>
              <a:rPr lang="en-US" sz="2000" baseline="-25000"/>
              <a:t>2</a:t>
            </a:r>
          </a:p>
        </p:txBody>
      </p:sp>
      <p:sp>
        <p:nvSpPr>
          <p:cNvPr id="284734" name="Text Box 62"/>
          <p:cNvSpPr txBox="1">
            <a:spLocks noChangeArrowheads="1"/>
          </p:cNvSpPr>
          <p:nvPr/>
        </p:nvSpPr>
        <p:spPr bwMode="auto">
          <a:xfrm>
            <a:off x="3427126" y="1493520"/>
            <a:ext cx="4860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b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284735" name="Text Box 63"/>
          <p:cNvSpPr txBox="1">
            <a:spLocks noChangeArrowheads="1"/>
          </p:cNvSpPr>
          <p:nvPr/>
        </p:nvSpPr>
        <p:spPr bwMode="auto">
          <a:xfrm>
            <a:off x="3454114" y="1858645"/>
            <a:ext cx="4860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b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284736" name="Text Box 64"/>
          <p:cNvSpPr txBox="1">
            <a:spLocks noChangeArrowheads="1"/>
          </p:cNvSpPr>
          <p:nvPr/>
        </p:nvSpPr>
        <p:spPr bwMode="auto">
          <a:xfrm>
            <a:off x="3454114" y="3230245"/>
            <a:ext cx="4860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b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284737" name="Text Box 65"/>
          <p:cNvSpPr txBox="1">
            <a:spLocks noChangeArrowheads="1"/>
          </p:cNvSpPr>
          <p:nvPr/>
        </p:nvSpPr>
        <p:spPr bwMode="auto">
          <a:xfrm>
            <a:off x="3454115" y="3611245"/>
            <a:ext cx="4860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b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284745" name="Oval 73"/>
          <p:cNvSpPr>
            <a:spLocks noChangeArrowheads="1"/>
          </p:cNvSpPr>
          <p:nvPr/>
        </p:nvSpPr>
        <p:spPr bwMode="auto">
          <a:xfrm>
            <a:off x="2194560" y="30175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746" name="Oval 74"/>
          <p:cNvSpPr>
            <a:spLocks noChangeArrowheads="1"/>
          </p:cNvSpPr>
          <p:nvPr/>
        </p:nvSpPr>
        <p:spPr bwMode="auto">
          <a:xfrm>
            <a:off x="3337560" y="30175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4747" name="AutoShape 75"/>
          <p:cNvCxnSpPr>
            <a:cxnSpLocks noChangeShapeType="1"/>
            <a:endCxn id="284746" idx="0"/>
          </p:cNvCxnSpPr>
          <p:nvPr/>
        </p:nvCxnSpPr>
        <p:spPr bwMode="auto">
          <a:xfrm>
            <a:off x="3413760" y="278892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4748" name="Text Box 76"/>
          <p:cNvSpPr txBox="1">
            <a:spLocks noChangeArrowheads="1"/>
          </p:cNvSpPr>
          <p:nvPr/>
        </p:nvSpPr>
        <p:spPr bwMode="auto">
          <a:xfrm>
            <a:off x="3427624" y="2849245"/>
            <a:ext cx="5469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b</a:t>
            </a:r>
            <a:r>
              <a:rPr lang="en-US" sz="1000" dirty="0" smtClean="0"/>
              <a:t>M</a:t>
            </a:r>
            <a:r>
              <a:rPr lang="en-US" sz="1000" baseline="-25000" dirty="0" smtClean="0"/>
              <a:t>1</a:t>
            </a:r>
            <a:endParaRPr lang="en-US" sz="2000" baseline="-25000" dirty="0"/>
          </a:p>
        </p:txBody>
      </p:sp>
      <p:cxnSp>
        <p:nvCxnSpPr>
          <p:cNvPr id="284749" name="AutoShape 77"/>
          <p:cNvCxnSpPr>
            <a:cxnSpLocks noChangeShapeType="1"/>
            <a:endCxn id="284745" idx="0"/>
          </p:cNvCxnSpPr>
          <p:nvPr/>
        </p:nvCxnSpPr>
        <p:spPr bwMode="auto">
          <a:xfrm>
            <a:off x="2270760" y="278892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4750" name="Text Box 78"/>
          <p:cNvSpPr txBox="1">
            <a:spLocks noChangeArrowheads="1"/>
          </p:cNvSpPr>
          <p:nvPr/>
        </p:nvSpPr>
        <p:spPr bwMode="auto">
          <a:xfrm>
            <a:off x="2285458" y="2865120"/>
            <a:ext cx="538930" cy="605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1000" dirty="0" smtClean="0"/>
              <a:t>M</a:t>
            </a:r>
            <a:r>
              <a:rPr lang="en-US" sz="1000" baseline="-25000" dirty="0" smtClean="0"/>
              <a:t>1</a:t>
            </a:r>
            <a:endParaRPr lang="en-US" sz="2000" dirty="0" smtClean="0"/>
          </a:p>
          <a:p>
            <a:endParaRPr lang="en-US" sz="2000" baseline="-25000" dirty="0"/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6615202" y="2164436"/>
            <a:ext cx="1990016" cy="427651"/>
          </a:xfrm>
          <a:prstGeom prst="rect">
            <a:avLst/>
          </a:prstGeom>
          <a:solidFill>
            <a:srgbClr val="92D05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Memory</a:t>
            </a:r>
            <a:endParaRPr lang="en-US" sz="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52" name="Group 17"/>
          <p:cNvGrpSpPr>
            <a:grpSpLocks/>
          </p:cNvGrpSpPr>
          <p:nvPr/>
        </p:nvGrpSpPr>
        <p:grpSpPr bwMode="auto">
          <a:xfrm>
            <a:off x="7261094" y="870488"/>
            <a:ext cx="729413" cy="1284174"/>
            <a:chOff x="2438" y="692"/>
            <a:chExt cx="655" cy="1051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>
              <a:off x="2764" y="1149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Oval 19"/>
            <p:cNvSpPr>
              <a:spLocks noChangeArrowheads="1"/>
            </p:cNvSpPr>
            <p:nvPr/>
          </p:nvSpPr>
          <p:spPr bwMode="auto">
            <a:xfrm>
              <a:off x="2438" y="692"/>
              <a:ext cx="655" cy="456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64" name="Text Box 20"/>
            <p:cNvSpPr txBox="1">
              <a:spLocks noChangeArrowheads="1"/>
            </p:cNvSpPr>
            <p:nvPr/>
          </p:nvSpPr>
          <p:spPr bwMode="auto">
            <a:xfrm>
              <a:off x="2502" y="757"/>
              <a:ext cx="546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9144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2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" name="Line 22"/>
            <p:cNvSpPr>
              <a:spLocks noChangeShapeType="1"/>
            </p:cNvSpPr>
            <p:nvPr/>
          </p:nvSpPr>
          <p:spPr bwMode="auto">
            <a:xfrm>
              <a:off x="2765" y="1577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" name="Group 23"/>
          <p:cNvGrpSpPr>
            <a:grpSpLocks/>
          </p:cNvGrpSpPr>
          <p:nvPr/>
        </p:nvGrpSpPr>
        <p:grpSpPr bwMode="auto">
          <a:xfrm>
            <a:off x="6498273" y="877819"/>
            <a:ext cx="2131445" cy="1080123"/>
            <a:chOff x="2438" y="692"/>
            <a:chExt cx="1914" cy="884"/>
          </a:xfrm>
        </p:grpSpPr>
        <p:sp>
          <p:nvSpPr>
            <p:cNvPr id="58" name="Line 24"/>
            <p:cNvSpPr>
              <a:spLocks noChangeShapeType="1"/>
            </p:cNvSpPr>
            <p:nvPr/>
          </p:nvSpPr>
          <p:spPr bwMode="auto">
            <a:xfrm>
              <a:off x="2764" y="1149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Oval 25"/>
            <p:cNvSpPr>
              <a:spLocks noChangeArrowheads="1"/>
            </p:cNvSpPr>
            <p:nvPr/>
          </p:nvSpPr>
          <p:spPr bwMode="auto">
            <a:xfrm>
              <a:off x="2438" y="692"/>
              <a:ext cx="655" cy="456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60" name="Text Box 26"/>
            <p:cNvSpPr txBox="1">
              <a:spLocks noChangeArrowheads="1"/>
            </p:cNvSpPr>
            <p:nvPr/>
          </p:nvSpPr>
          <p:spPr bwMode="auto">
            <a:xfrm>
              <a:off x="2502" y="757"/>
              <a:ext cx="546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9144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endParaRPr lang="en-US" sz="20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1" name="Text Box 27"/>
            <p:cNvSpPr txBox="1">
              <a:spLocks noChangeArrowheads="1"/>
            </p:cNvSpPr>
            <p:nvPr/>
          </p:nvSpPr>
          <p:spPr bwMode="auto">
            <a:xfrm>
              <a:off x="2562" y="1309"/>
              <a:ext cx="1790" cy="267"/>
            </a:xfrm>
            <a:prstGeom prst="rect">
              <a:avLst/>
            </a:prstGeom>
            <a:solidFill>
              <a:srgbClr val="FF99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lnSpc>
                  <a:spcPct val="120000"/>
                </a:lnSpc>
              </a:pPr>
              <a:r>
                <a:rPr lang="en-US" sz="2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Shared Cache</a:t>
              </a:r>
              <a:endParaRPr lang="en-US" sz="20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67" name="Rectangle 66"/>
          <p:cNvSpPr/>
          <p:nvPr/>
        </p:nvSpPr>
        <p:spPr>
          <a:xfrm>
            <a:off x="8584277" y="1552248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p</a:t>
            </a:r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4371531" y="901582"/>
            <a:ext cx="1964737" cy="1709081"/>
            <a:chOff x="485331" y="1358782"/>
            <a:chExt cx="1964737" cy="1709081"/>
          </a:xfrm>
        </p:grpSpPr>
        <p:sp>
          <p:nvSpPr>
            <p:cNvPr id="69" name="Text Box 15"/>
            <p:cNvSpPr txBox="1">
              <a:spLocks noChangeArrowheads="1"/>
            </p:cNvSpPr>
            <p:nvPr/>
          </p:nvSpPr>
          <p:spPr bwMode="auto">
            <a:xfrm>
              <a:off x="485331" y="2640593"/>
              <a:ext cx="1964737" cy="42727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70" name="Group 17"/>
            <p:cNvGrpSpPr>
              <a:grpSpLocks/>
            </p:cNvGrpSpPr>
            <p:nvPr/>
          </p:nvGrpSpPr>
          <p:grpSpPr bwMode="auto">
            <a:xfrm>
              <a:off x="1123019" y="1358782"/>
              <a:ext cx="720147" cy="1272128"/>
              <a:chOff x="2438" y="692"/>
              <a:chExt cx="655" cy="1051"/>
            </a:xfrm>
          </p:grpSpPr>
          <p:sp>
            <p:nvSpPr>
              <p:cNvPr id="71" name="Line 18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Oval 19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73" name="Text Box 20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4" name="Text Box 21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6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" name="Line 22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6" name="Rectangle 75"/>
          <p:cNvSpPr/>
          <p:nvPr/>
        </p:nvSpPr>
        <p:spPr>
          <a:xfrm>
            <a:off x="5596435" y="1567488"/>
            <a:ext cx="622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71600" y="2552700"/>
            <a:ext cx="2925763" cy="182563"/>
            <a:chOff x="675" y="1947"/>
            <a:chExt cx="1843" cy="115"/>
          </a:xfrm>
        </p:grpSpPr>
        <p:sp>
          <p:nvSpPr>
            <p:cNvPr id="679939" name="Rectangle 3"/>
            <p:cNvSpPr>
              <a:spLocks noChangeArrowheads="1"/>
            </p:cNvSpPr>
            <p:nvPr/>
          </p:nvSpPr>
          <p:spPr bwMode="auto">
            <a:xfrm>
              <a:off x="675" y="1947"/>
              <a:ext cx="1843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40" name="Rectangle 4"/>
            <p:cNvSpPr>
              <a:spLocks noChangeArrowheads="1"/>
            </p:cNvSpPr>
            <p:nvPr/>
          </p:nvSpPr>
          <p:spPr bwMode="auto">
            <a:xfrm>
              <a:off x="675" y="1947"/>
              <a:ext cx="1727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41" name="Rectangle 5"/>
            <p:cNvSpPr>
              <a:spLocks noChangeArrowheads="1"/>
            </p:cNvSpPr>
            <p:nvPr/>
          </p:nvSpPr>
          <p:spPr bwMode="auto">
            <a:xfrm>
              <a:off x="675" y="1947"/>
              <a:ext cx="1612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42" name="Rectangle 6"/>
            <p:cNvSpPr>
              <a:spLocks noChangeArrowheads="1"/>
            </p:cNvSpPr>
            <p:nvPr/>
          </p:nvSpPr>
          <p:spPr bwMode="auto">
            <a:xfrm>
              <a:off x="675" y="1947"/>
              <a:ext cx="1497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43" name="Rectangle 7"/>
            <p:cNvSpPr>
              <a:spLocks noChangeArrowheads="1"/>
            </p:cNvSpPr>
            <p:nvPr/>
          </p:nvSpPr>
          <p:spPr bwMode="auto">
            <a:xfrm>
              <a:off x="675" y="1947"/>
              <a:ext cx="1382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44" name="Rectangle 8"/>
            <p:cNvSpPr>
              <a:spLocks noChangeArrowheads="1"/>
            </p:cNvSpPr>
            <p:nvPr/>
          </p:nvSpPr>
          <p:spPr bwMode="auto">
            <a:xfrm>
              <a:off x="675" y="1947"/>
              <a:ext cx="1267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45" name="Rectangle 9"/>
            <p:cNvSpPr>
              <a:spLocks noChangeArrowheads="1"/>
            </p:cNvSpPr>
            <p:nvPr/>
          </p:nvSpPr>
          <p:spPr bwMode="auto">
            <a:xfrm>
              <a:off x="675" y="1947"/>
              <a:ext cx="1152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46" name="Rectangle 10"/>
            <p:cNvSpPr>
              <a:spLocks noChangeArrowheads="1"/>
            </p:cNvSpPr>
            <p:nvPr/>
          </p:nvSpPr>
          <p:spPr bwMode="auto">
            <a:xfrm>
              <a:off x="675" y="1947"/>
              <a:ext cx="1036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47" name="Rectangle 11"/>
            <p:cNvSpPr>
              <a:spLocks noChangeArrowheads="1"/>
            </p:cNvSpPr>
            <p:nvPr/>
          </p:nvSpPr>
          <p:spPr bwMode="auto">
            <a:xfrm>
              <a:off x="675" y="1947"/>
              <a:ext cx="921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48" name="Rectangle 12"/>
            <p:cNvSpPr>
              <a:spLocks noChangeArrowheads="1"/>
            </p:cNvSpPr>
            <p:nvPr/>
          </p:nvSpPr>
          <p:spPr bwMode="auto">
            <a:xfrm>
              <a:off x="675" y="1947"/>
              <a:ext cx="806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49" name="Rectangle 13"/>
            <p:cNvSpPr>
              <a:spLocks noChangeArrowheads="1"/>
            </p:cNvSpPr>
            <p:nvPr/>
          </p:nvSpPr>
          <p:spPr bwMode="auto">
            <a:xfrm>
              <a:off x="675" y="1947"/>
              <a:ext cx="691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50" name="Rectangle 14"/>
            <p:cNvSpPr>
              <a:spLocks noChangeArrowheads="1"/>
            </p:cNvSpPr>
            <p:nvPr/>
          </p:nvSpPr>
          <p:spPr bwMode="auto">
            <a:xfrm>
              <a:off x="675" y="1947"/>
              <a:ext cx="576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51" name="Rectangle 15"/>
            <p:cNvSpPr>
              <a:spLocks noChangeArrowheads="1"/>
            </p:cNvSpPr>
            <p:nvPr/>
          </p:nvSpPr>
          <p:spPr bwMode="auto">
            <a:xfrm>
              <a:off x="675" y="1947"/>
              <a:ext cx="461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52" name="Rectangle 16"/>
            <p:cNvSpPr>
              <a:spLocks noChangeArrowheads="1"/>
            </p:cNvSpPr>
            <p:nvPr/>
          </p:nvSpPr>
          <p:spPr bwMode="auto">
            <a:xfrm>
              <a:off x="675" y="1947"/>
              <a:ext cx="345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53" name="Rectangle 17"/>
            <p:cNvSpPr>
              <a:spLocks noChangeArrowheads="1"/>
            </p:cNvSpPr>
            <p:nvPr/>
          </p:nvSpPr>
          <p:spPr bwMode="auto">
            <a:xfrm>
              <a:off x="675" y="1947"/>
              <a:ext cx="230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54" name="Rectangle 18"/>
            <p:cNvSpPr>
              <a:spLocks noChangeArrowheads="1"/>
            </p:cNvSpPr>
            <p:nvPr/>
          </p:nvSpPr>
          <p:spPr bwMode="auto">
            <a:xfrm>
              <a:off x="675" y="1947"/>
              <a:ext cx="115" cy="1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990600" y="3727450"/>
            <a:ext cx="7310438" cy="1706563"/>
            <a:chOff x="616" y="949"/>
            <a:chExt cx="4605" cy="1075"/>
          </a:xfrm>
        </p:grpSpPr>
        <p:sp>
          <p:nvSpPr>
            <p:cNvPr id="679956" name="Rectangle 20"/>
            <p:cNvSpPr>
              <a:spLocks noChangeArrowheads="1"/>
            </p:cNvSpPr>
            <p:nvPr/>
          </p:nvSpPr>
          <p:spPr bwMode="auto">
            <a:xfrm>
              <a:off x="630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57" name="Rectangle 21"/>
            <p:cNvSpPr>
              <a:spLocks noChangeArrowheads="1"/>
            </p:cNvSpPr>
            <p:nvPr/>
          </p:nvSpPr>
          <p:spPr bwMode="auto">
            <a:xfrm>
              <a:off x="616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58" name="Rectangle 22"/>
            <p:cNvSpPr>
              <a:spLocks noChangeArrowheads="1"/>
            </p:cNvSpPr>
            <p:nvPr/>
          </p:nvSpPr>
          <p:spPr bwMode="auto">
            <a:xfrm>
              <a:off x="760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59" name="Rectangle 23"/>
            <p:cNvSpPr>
              <a:spLocks noChangeArrowheads="1"/>
            </p:cNvSpPr>
            <p:nvPr/>
          </p:nvSpPr>
          <p:spPr bwMode="auto">
            <a:xfrm>
              <a:off x="664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60" name="Rectangle 24"/>
            <p:cNvSpPr>
              <a:spLocks noChangeArrowheads="1"/>
            </p:cNvSpPr>
            <p:nvPr/>
          </p:nvSpPr>
          <p:spPr bwMode="auto">
            <a:xfrm>
              <a:off x="724" y="1525"/>
              <a:ext cx="92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61" name="Rectangle 25"/>
            <p:cNvSpPr>
              <a:spLocks noChangeArrowheads="1"/>
            </p:cNvSpPr>
            <p:nvPr/>
          </p:nvSpPr>
          <p:spPr bwMode="auto">
            <a:xfrm>
              <a:off x="856" y="1717"/>
              <a:ext cx="1843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62" name="Rectangle 26"/>
            <p:cNvSpPr>
              <a:spLocks noChangeArrowheads="1"/>
            </p:cNvSpPr>
            <p:nvPr/>
          </p:nvSpPr>
          <p:spPr bwMode="auto">
            <a:xfrm>
              <a:off x="909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63" name="Rectangle 27"/>
            <p:cNvSpPr>
              <a:spLocks noChangeArrowheads="1"/>
            </p:cNvSpPr>
            <p:nvPr/>
          </p:nvSpPr>
          <p:spPr bwMode="auto">
            <a:xfrm>
              <a:off x="1053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64" name="Rectangle 28"/>
            <p:cNvSpPr>
              <a:spLocks noChangeArrowheads="1"/>
            </p:cNvSpPr>
            <p:nvPr/>
          </p:nvSpPr>
          <p:spPr bwMode="auto">
            <a:xfrm>
              <a:off x="923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65" name="Rectangle 29"/>
            <p:cNvSpPr>
              <a:spLocks noChangeArrowheads="1"/>
            </p:cNvSpPr>
            <p:nvPr/>
          </p:nvSpPr>
          <p:spPr bwMode="auto">
            <a:xfrm>
              <a:off x="1195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66" name="Rectangle 30"/>
            <p:cNvSpPr>
              <a:spLocks noChangeArrowheads="1"/>
            </p:cNvSpPr>
            <p:nvPr/>
          </p:nvSpPr>
          <p:spPr bwMode="auto">
            <a:xfrm>
              <a:off x="1339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67" name="Rectangle 31"/>
            <p:cNvSpPr>
              <a:spLocks noChangeArrowheads="1"/>
            </p:cNvSpPr>
            <p:nvPr/>
          </p:nvSpPr>
          <p:spPr bwMode="auto">
            <a:xfrm>
              <a:off x="1209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68" name="Rectangle 32"/>
            <p:cNvSpPr>
              <a:spLocks noChangeArrowheads="1"/>
            </p:cNvSpPr>
            <p:nvPr/>
          </p:nvSpPr>
          <p:spPr bwMode="auto">
            <a:xfrm>
              <a:off x="1243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69" name="Rectangle 33"/>
            <p:cNvSpPr>
              <a:spLocks noChangeArrowheads="1"/>
            </p:cNvSpPr>
            <p:nvPr/>
          </p:nvSpPr>
          <p:spPr bwMode="auto">
            <a:xfrm>
              <a:off x="1488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70" name="Rectangle 34"/>
            <p:cNvSpPr>
              <a:spLocks noChangeArrowheads="1"/>
            </p:cNvSpPr>
            <p:nvPr/>
          </p:nvSpPr>
          <p:spPr bwMode="auto">
            <a:xfrm>
              <a:off x="1632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71" name="Rectangle 35"/>
            <p:cNvSpPr>
              <a:spLocks noChangeArrowheads="1"/>
            </p:cNvSpPr>
            <p:nvPr/>
          </p:nvSpPr>
          <p:spPr bwMode="auto">
            <a:xfrm>
              <a:off x="1502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72" name="Rectangle 36"/>
            <p:cNvSpPr>
              <a:spLocks noChangeArrowheads="1"/>
            </p:cNvSpPr>
            <p:nvPr/>
          </p:nvSpPr>
          <p:spPr bwMode="auto">
            <a:xfrm>
              <a:off x="1771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73" name="Rectangle 37"/>
            <p:cNvSpPr>
              <a:spLocks noChangeArrowheads="1"/>
            </p:cNvSpPr>
            <p:nvPr/>
          </p:nvSpPr>
          <p:spPr bwMode="auto">
            <a:xfrm>
              <a:off x="1915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74" name="Rectangle 38"/>
            <p:cNvSpPr>
              <a:spLocks noChangeArrowheads="1"/>
            </p:cNvSpPr>
            <p:nvPr/>
          </p:nvSpPr>
          <p:spPr bwMode="auto">
            <a:xfrm>
              <a:off x="1785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75" name="Rectangle 39"/>
            <p:cNvSpPr>
              <a:spLocks noChangeArrowheads="1"/>
            </p:cNvSpPr>
            <p:nvPr/>
          </p:nvSpPr>
          <p:spPr bwMode="auto">
            <a:xfrm>
              <a:off x="1819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76" name="Rectangle 40"/>
            <p:cNvSpPr>
              <a:spLocks noChangeArrowheads="1"/>
            </p:cNvSpPr>
            <p:nvPr/>
          </p:nvSpPr>
          <p:spPr bwMode="auto">
            <a:xfrm>
              <a:off x="1879" y="1525"/>
              <a:ext cx="92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77" name="Rectangle 41"/>
            <p:cNvSpPr>
              <a:spLocks noChangeArrowheads="1"/>
            </p:cNvSpPr>
            <p:nvPr/>
          </p:nvSpPr>
          <p:spPr bwMode="auto">
            <a:xfrm>
              <a:off x="2064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78" name="Rectangle 42"/>
            <p:cNvSpPr>
              <a:spLocks noChangeArrowheads="1"/>
            </p:cNvSpPr>
            <p:nvPr/>
          </p:nvSpPr>
          <p:spPr bwMode="auto">
            <a:xfrm>
              <a:off x="2208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79" name="Rectangle 43"/>
            <p:cNvSpPr>
              <a:spLocks noChangeArrowheads="1"/>
            </p:cNvSpPr>
            <p:nvPr/>
          </p:nvSpPr>
          <p:spPr bwMode="auto">
            <a:xfrm>
              <a:off x="2078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80" name="Rectangle 44"/>
            <p:cNvSpPr>
              <a:spLocks noChangeArrowheads="1"/>
            </p:cNvSpPr>
            <p:nvPr/>
          </p:nvSpPr>
          <p:spPr bwMode="auto">
            <a:xfrm>
              <a:off x="2350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81" name="Rectangle 45"/>
            <p:cNvSpPr>
              <a:spLocks noChangeArrowheads="1"/>
            </p:cNvSpPr>
            <p:nvPr/>
          </p:nvSpPr>
          <p:spPr bwMode="auto">
            <a:xfrm>
              <a:off x="2494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82" name="Rectangle 46"/>
            <p:cNvSpPr>
              <a:spLocks noChangeArrowheads="1"/>
            </p:cNvSpPr>
            <p:nvPr/>
          </p:nvSpPr>
          <p:spPr bwMode="auto">
            <a:xfrm>
              <a:off x="2364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83" name="Rectangle 47"/>
            <p:cNvSpPr>
              <a:spLocks noChangeArrowheads="1"/>
            </p:cNvSpPr>
            <p:nvPr/>
          </p:nvSpPr>
          <p:spPr bwMode="auto">
            <a:xfrm>
              <a:off x="2398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84" name="Rectangle 48"/>
            <p:cNvSpPr>
              <a:spLocks noChangeArrowheads="1"/>
            </p:cNvSpPr>
            <p:nvPr/>
          </p:nvSpPr>
          <p:spPr bwMode="auto">
            <a:xfrm>
              <a:off x="2643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85" name="Rectangle 49"/>
            <p:cNvSpPr>
              <a:spLocks noChangeArrowheads="1"/>
            </p:cNvSpPr>
            <p:nvPr/>
          </p:nvSpPr>
          <p:spPr bwMode="auto">
            <a:xfrm>
              <a:off x="2787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86" name="Rectangle 50"/>
            <p:cNvSpPr>
              <a:spLocks noChangeArrowheads="1"/>
            </p:cNvSpPr>
            <p:nvPr/>
          </p:nvSpPr>
          <p:spPr bwMode="auto">
            <a:xfrm>
              <a:off x="2657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87" name="Rectangle 51"/>
            <p:cNvSpPr>
              <a:spLocks noChangeArrowheads="1"/>
            </p:cNvSpPr>
            <p:nvPr/>
          </p:nvSpPr>
          <p:spPr bwMode="auto">
            <a:xfrm>
              <a:off x="2935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88" name="Rectangle 52"/>
            <p:cNvSpPr>
              <a:spLocks noChangeArrowheads="1"/>
            </p:cNvSpPr>
            <p:nvPr/>
          </p:nvSpPr>
          <p:spPr bwMode="auto">
            <a:xfrm>
              <a:off x="3079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89" name="Rectangle 53"/>
            <p:cNvSpPr>
              <a:spLocks noChangeArrowheads="1"/>
            </p:cNvSpPr>
            <p:nvPr/>
          </p:nvSpPr>
          <p:spPr bwMode="auto">
            <a:xfrm>
              <a:off x="2949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90" name="Rectangle 54"/>
            <p:cNvSpPr>
              <a:spLocks noChangeArrowheads="1"/>
            </p:cNvSpPr>
            <p:nvPr/>
          </p:nvSpPr>
          <p:spPr bwMode="auto">
            <a:xfrm>
              <a:off x="2983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91" name="Rectangle 55"/>
            <p:cNvSpPr>
              <a:spLocks noChangeArrowheads="1"/>
            </p:cNvSpPr>
            <p:nvPr/>
          </p:nvSpPr>
          <p:spPr bwMode="auto">
            <a:xfrm>
              <a:off x="3043" y="1525"/>
              <a:ext cx="92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92" name="Rectangle 56"/>
            <p:cNvSpPr>
              <a:spLocks noChangeArrowheads="1"/>
            </p:cNvSpPr>
            <p:nvPr/>
          </p:nvSpPr>
          <p:spPr bwMode="auto">
            <a:xfrm>
              <a:off x="3175" y="1717"/>
              <a:ext cx="1843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93" name="Rectangle 57"/>
            <p:cNvSpPr>
              <a:spLocks noChangeArrowheads="1"/>
            </p:cNvSpPr>
            <p:nvPr/>
          </p:nvSpPr>
          <p:spPr bwMode="auto">
            <a:xfrm>
              <a:off x="3228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94" name="Rectangle 58"/>
            <p:cNvSpPr>
              <a:spLocks noChangeArrowheads="1"/>
            </p:cNvSpPr>
            <p:nvPr/>
          </p:nvSpPr>
          <p:spPr bwMode="auto">
            <a:xfrm>
              <a:off x="3372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95" name="Rectangle 59"/>
            <p:cNvSpPr>
              <a:spLocks noChangeArrowheads="1"/>
            </p:cNvSpPr>
            <p:nvPr/>
          </p:nvSpPr>
          <p:spPr bwMode="auto">
            <a:xfrm>
              <a:off x="3242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96" name="Rectangle 60"/>
            <p:cNvSpPr>
              <a:spLocks noChangeArrowheads="1"/>
            </p:cNvSpPr>
            <p:nvPr/>
          </p:nvSpPr>
          <p:spPr bwMode="auto">
            <a:xfrm>
              <a:off x="3514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97" name="Rectangle 61"/>
            <p:cNvSpPr>
              <a:spLocks noChangeArrowheads="1"/>
            </p:cNvSpPr>
            <p:nvPr/>
          </p:nvSpPr>
          <p:spPr bwMode="auto">
            <a:xfrm>
              <a:off x="3658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98" name="Rectangle 62"/>
            <p:cNvSpPr>
              <a:spLocks noChangeArrowheads="1"/>
            </p:cNvSpPr>
            <p:nvPr/>
          </p:nvSpPr>
          <p:spPr bwMode="auto">
            <a:xfrm>
              <a:off x="3528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9999" name="Rectangle 63"/>
            <p:cNvSpPr>
              <a:spLocks noChangeArrowheads="1"/>
            </p:cNvSpPr>
            <p:nvPr/>
          </p:nvSpPr>
          <p:spPr bwMode="auto">
            <a:xfrm>
              <a:off x="3562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00" name="Rectangle 64"/>
            <p:cNvSpPr>
              <a:spLocks noChangeArrowheads="1"/>
            </p:cNvSpPr>
            <p:nvPr/>
          </p:nvSpPr>
          <p:spPr bwMode="auto">
            <a:xfrm>
              <a:off x="3807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01" name="Rectangle 65"/>
            <p:cNvSpPr>
              <a:spLocks noChangeArrowheads="1"/>
            </p:cNvSpPr>
            <p:nvPr/>
          </p:nvSpPr>
          <p:spPr bwMode="auto">
            <a:xfrm>
              <a:off x="3951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02" name="Rectangle 66"/>
            <p:cNvSpPr>
              <a:spLocks noChangeArrowheads="1"/>
            </p:cNvSpPr>
            <p:nvPr/>
          </p:nvSpPr>
          <p:spPr bwMode="auto">
            <a:xfrm>
              <a:off x="3821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03" name="Rectangle 67"/>
            <p:cNvSpPr>
              <a:spLocks noChangeArrowheads="1"/>
            </p:cNvSpPr>
            <p:nvPr/>
          </p:nvSpPr>
          <p:spPr bwMode="auto">
            <a:xfrm>
              <a:off x="4090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04" name="Rectangle 68"/>
            <p:cNvSpPr>
              <a:spLocks noChangeArrowheads="1"/>
            </p:cNvSpPr>
            <p:nvPr/>
          </p:nvSpPr>
          <p:spPr bwMode="auto">
            <a:xfrm>
              <a:off x="4234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05" name="Rectangle 69"/>
            <p:cNvSpPr>
              <a:spLocks noChangeArrowheads="1"/>
            </p:cNvSpPr>
            <p:nvPr/>
          </p:nvSpPr>
          <p:spPr bwMode="auto">
            <a:xfrm>
              <a:off x="4104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06" name="Rectangle 70"/>
            <p:cNvSpPr>
              <a:spLocks noChangeArrowheads="1"/>
            </p:cNvSpPr>
            <p:nvPr/>
          </p:nvSpPr>
          <p:spPr bwMode="auto">
            <a:xfrm>
              <a:off x="4138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07" name="Rectangle 71"/>
            <p:cNvSpPr>
              <a:spLocks noChangeArrowheads="1"/>
            </p:cNvSpPr>
            <p:nvPr/>
          </p:nvSpPr>
          <p:spPr bwMode="auto">
            <a:xfrm>
              <a:off x="4198" y="1525"/>
              <a:ext cx="92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08" name="Rectangle 72"/>
            <p:cNvSpPr>
              <a:spLocks noChangeArrowheads="1"/>
            </p:cNvSpPr>
            <p:nvPr/>
          </p:nvSpPr>
          <p:spPr bwMode="auto">
            <a:xfrm>
              <a:off x="4383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09" name="Rectangle 73"/>
            <p:cNvSpPr>
              <a:spLocks noChangeArrowheads="1"/>
            </p:cNvSpPr>
            <p:nvPr/>
          </p:nvSpPr>
          <p:spPr bwMode="auto">
            <a:xfrm>
              <a:off x="4527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10" name="Rectangle 74"/>
            <p:cNvSpPr>
              <a:spLocks noChangeArrowheads="1"/>
            </p:cNvSpPr>
            <p:nvPr/>
          </p:nvSpPr>
          <p:spPr bwMode="auto">
            <a:xfrm>
              <a:off x="4397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11" name="Rectangle 75"/>
            <p:cNvSpPr>
              <a:spLocks noChangeArrowheads="1"/>
            </p:cNvSpPr>
            <p:nvPr/>
          </p:nvSpPr>
          <p:spPr bwMode="auto">
            <a:xfrm>
              <a:off x="4669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12" name="Rectangle 76"/>
            <p:cNvSpPr>
              <a:spLocks noChangeArrowheads="1"/>
            </p:cNvSpPr>
            <p:nvPr/>
          </p:nvSpPr>
          <p:spPr bwMode="auto">
            <a:xfrm>
              <a:off x="4813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13" name="Rectangle 77"/>
            <p:cNvSpPr>
              <a:spLocks noChangeArrowheads="1"/>
            </p:cNvSpPr>
            <p:nvPr/>
          </p:nvSpPr>
          <p:spPr bwMode="auto">
            <a:xfrm>
              <a:off x="4683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14" name="Rectangle 78"/>
            <p:cNvSpPr>
              <a:spLocks noChangeArrowheads="1"/>
            </p:cNvSpPr>
            <p:nvPr/>
          </p:nvSpPr>
          <p:spPr bwMode="auto">
            <a:xfrm>
              <a:off x="4717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15" name="Rectangle 79"/>
            <p:cNvSpPr>
              <a:spLocks noChangeArrowheads="1"/>
            </p:cNvSpPr>
            <p:nvPr/>
          </p:nvSpPr>
          <p:spPr bwMode="auto">
            <a:xfrm>
              <a:off x="4962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16" name="Rectangle 80"/>
            <p:cNvSpPr>
              <a:spLocks noChangeArrowheads="1"/>
            </p:cNvSpPr>
            <p:nvPr/>
          </p:nvSpPr>
          <p:spPr bwMode="auto">
            <a:xfrm>
              <a:off x="5106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17" name="Rectangle 81"/>
            <p:cNvSpPr>
              <a:spLocks noChangeArrowheads="1"/>
            </p:cNvSpPr>
            <p:nvPr/>
          </p:nvSpPr>
          <p:spPr bwMode="auto">
            <a:xfrm>
              <a:off x="4976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18" name="Rectangle 82"/>
            <p:cNvSpPr>
              <a:spLocks noChangeArrowheads="1"/>
            </p:cNvSpPr>
            <p:nvPr/>
          </p:nvSpPr>
          <p:spPr bwMode="auto">
            <a:xfrm>
              <a:off x="1101" y="1909"/>
              <a:ext cx="368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680019" name="Rectangle 83"/>
          <p:cNvSpPr>
            <a:spLocks noChangeArrowheads="1"/>
          </p:cNvSpPr>
          <p:nvPr/>
        </p:nvSpPr>
        <p:spPr bwMode="auto">
          <a:xfrm>
            <a:off x="990600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20" name="Rectangle 84"/>
          <p:cNvSpPr>
            <a:spLocks noChangeArrowheads="1"/>
          </p:cNvSpPr>
          <p:nvPr/>
        </p:nvSpPr>
        <p:spPr bwMode="auto">
          <a:xfrm>
            <a:off x="1219200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21" name="Rectangle 85"/>
          <p:cNvSpPr>
            <a:spLocks noChangeArrowheads="1"/>
          </p:cNvSpPr>
          <p:nvPr/>
        </p:nvSpPr>
        <p:spPr bwMode="auto">
          <a:xfrm>
            <a:off x="1162050" y="4641850"/>
            <a:ext cx="1462088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22" name="Rectangle 86"/>
          <p:cNvSpPr>
            <a:spLocks noChangeArrowheads="1"/>
          </p:cNvSpPr>
          <p:nvPr/>
        </p:nvSpPr>
        <p:spPr bwMode="auto">
          <a:xfrm>
            <a:off x="1455738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23" name="Rectangle 87"/>
          <p:cNvSpPr>
            <a:spLocks noChangeArrowheads="1"/>
          </p:cNvSpPr>
          <p:nvPr/>
        </p:nvSpPr>
        <p:spPr bwMode="auto">
          <a:xfrm>
            <a:off x="1684338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24" name="Rectangle 88"/>
          <p:cNvSpPr>
            <a:spLocks noChangeArrowheads="1"/>
          </p:cNvSpPr>
          <p:nvPr/>
        </p:nvSpPr>
        <p:spPr bwMode="auto">
          <a:xfrm>
            <a:off x="1909763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25" name="Rectangle 89"/>
          <p:cNvSpPr>
            <a:spLocks noChangeArrowheads="1"/>
          </p:cNvSpPr>
          <p:nvPr/>
        </p:nvSpPr>
        <p:spPr bwMode="auto">
          <a:xfrm>
            <a:off x="2138363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26" name="Rectangle 90"/>
          <p:cNvSpPr>
            <a:spLocks noChangeArrowheads="1"/>
          </p:cNvSpPr>
          <p:nvPr/>
        </p:nvSpPr>
        <p:spPr bwMode="auto">
          <a:xfrm>
            <a:off x="2374900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27" name="Rectangle 91"/>
          <p:cNvSpPr>
            <a:spLocks noChangeArrowheads="1"/>
          </p:cNvSpPr>
          <p:nvPr/>
        </p:nvSpPr>
        <p:spPr bwMode="auto">
          <a:xfrm>
            <a:off x="2603500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28" name="Rectangle 92"/>
          <p:cNvSpPr>
            <a:spLocks noChangeArrowheads="1"/>
          </p:cNvSpPr>
          <p:nvPr/>
        </p:nvSpPr>
        <p:spPr bwMode="auto">
          <a:xfrm>
            <a:off x="2824163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29" name="Rectangle 93"/>
          <p:cNvSpPr>
            <a:spLocks noChangeArrowheads="1"/>
          </p:cNvSpPr>
          <p:nvPr/>
        </p:nvSpPr>
        <p:spPr bwMode="auto">
          <a:xfrm>
            <a:off x="3052763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30" name="Rectangle 94"/>
          <p:cNvSpPr>
            <a:spLocks noChangeArrowheads="1"/>
          </p:cNvSpPr>
          <p:nvPr/>
        </p:nvSpPr>
        <p:spPr bwMode="auto">
          <a:xfrm>
            <a:off x="3289300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31" name="Rectangle 95"/>
          <p:cNvSpPr>
            <a:spLocks noChangeArrowheads="1"/>
          </p:cNvSpPr>
          <p:nvPr/>
        </p:nvSpPr>
        <p:spPr bwMode="auto">
          <a:xfrm>
            <a:off x="3517900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32" name="Rectangle 96"/>
          <p:cNvSpPr>
            <a:spLocks noChangeArrowheads="1"/>
          </p:cNvSpPr>
          <p:nvPr/>
        </p:nvSpPr>
        <p:spPr bwMode="auto">
          <a:xfrm>
            <a:off x="3743325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33" name="Rectangle 97"/>
          <p:cNvSpPr>
            <a:spLocks noChangeArrowheads="1"/>
          </p:cNvSpPr>
          <p:nvPr/>
        </p:nvSpPr>
        <p:spPr bwMode="auto">
          <a:xfrm>
            <a:off x="3971925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34" name="Rectangle 98"/>
          <p:cNvSpPr>
            <a:spLocks noChangeArrowheads="1"/>
          </p:cNvSpPr>
          <p:nvPr/>
        </p:nvSpPr>
        <p:spPr bwMode="auto">
          <a:xfrm>
            <a:off x="4208463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35" name="Rectangle 99"/>
          <p:cNvSpPr>
            <a:spLocks noChangeArrowheads="1"/>
          </p:cNvSpPr>
          <p:nvPr/>
        </p:nvSpPr>
        <p:spPr bwMode="auto">
          <a:xfrm>
            <a:off x="4437063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36" name="Rectangle 100"/>
          <p:cNvSpPr>
            <a:spLocks noChangeArrowheads="1"/>
          </p:cNvSpPr>
          <p:nvPr/>
        </p:nvSpPr>
        <p:spPr bwMode="auto">
          <a:xfrm>
            <a:off x="4672013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37" name="Rectangle 101"/>
          <p:cNvSpPr>
            <a:spLocks noChangeArrowheads="1"/>
          </p:cNvSpPr>
          <p:nvPr/>
        </p:nvSpPr>
        <p:spPr bwMode="auto">
          <a:xfrm>
            <a:off x="4900613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38" name="Rectangle 102"/>
          <p:cNvSpPr>
            <a:spLocks noChangeArrowheads="1"/>
          </p:cNvSpPr>
          <p:nvPr/>
        </p:nvSpPr>
        <p:spPr bwMode="auto">
          <a:xfrm>
            <a:off x="5137150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39" name="Rectangle 103"/>
          <p:cNvSpPr>
            <a:spLocks noChangeArrowheads="1"/>
          </p:cNvSpPr>
          <p:nvPr/>
        </p:nvSpPr>
        <p:spPr bwMode="auto">
          <a:xfrm>
            <a:off x="5365750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40" name="Rectangle 104"/>
          <p:cNvSpPr>
            <a:spLocks noChangeArrowheads="1"/>
          </p:cNvSpPr>
          <p:nvPr/>
        </p:nvSpPr>
        <p:spPr bwMode="auto">
          <a:xfrm>
            <a:off x="5591175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41" name="Rectangle 105"/>
          <p:cNvSpPr>
            <a:spLocks noChangeArrowheads="1"/>
          </p:cNvSpPr>
          <p:nvPr/>
        </p:nvSpPr>
        <p:spPr bwMode="auto">
          <a:xfrm>
            <a:off x="5819775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42" name="Rectangle 106"/>
          <p:cNvSpPr>
            <a:spLocks noChangeArrowheads="1"/>
          </p:cNvSpPr>
          <p:nvPr/>
        </p:nvSpPr>
        <p:spPr bwMode="auto">
          <a:xfrm>
            <a:off x="6056313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43" name="Rectangle 107"/>
          <p:cNvSpPr>
            <a:spLocks noChangeArrowheads="1"/>
          </p:cNvSpPr>
          <p:nvPr/>
        </p:nvSpPr>
        <p:spPr bwMode="auto">
          <a:xfrm>
            <a:off x="6284913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44" name="Rectangle 108"/>
          <p:cNvSpPr>
            <a:spLocks noChangeArrowheads="1"/>
          </p:cNvSpPr>
          <p:nvPr/>
        </p:nvSpPr>
        <p:spPr bwMode="auto">
          <a:xfrm>
            <a:off x="6505575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45" name="Rectangle 109"/>
          <p:cNvSpPr>
            <a:spLocks noChangeArrowheads="1"/>
          </p:cNvSpPr>
          <p:nvPr/>
        </p:nvSpPr>
        <p:spPr bwMode="auto">
          <a:xfrm>
            <a:off x="6734175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46" name="Rectangle 110"/>
          <p:cNvSpPr>
            <a:spLocks noChangeArrowheads="1"/>
          </p:cNvSpPr>
          <p:nvPr/>
        </p:nvSpPr>
        <p:spPr bwMode="auto">
          <a:xfrm>
            <a:off x="6970713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47" name="Rectangle 111"/>
          <p:cNvSpPr>
            <a:spLocks noChangeArrowheads="1"/>
          </p:cNvSpPr>
          <p:nvPr/>
        </p:nvSpPr>
        <p:spPr bwMode="auto">
          <a:xfrm>
            <a:off x="7199313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48" name="Rectangle 112"/>
          <p:cNvSpPr>
            <a:spLocks noChangeArrowheads="1"/>
          </p:cNvSpPr>
          <p:nvPr/>
        </p:nvSpPr>
        <p:spPr bwMode="auto">
          <a:xfrm>
            <a:off x="7424738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49" name="Rectangle 113"/>
          <p:cNvSpPr>
            <a:spLocks noChangeArrowheads="1"/>
          </p:cNvSpPr>
          <p:nvPr/>
        </p:nvSpPr>
        <p:spPr bwMode="auto">
          <a:xfrm>
            <a:off x="7653338" y="372745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50" name="Rectangle 114"/>
          <p:cNvSpPr>
            <a:spLocks noChangeArrowheads="1"/>
          </p:cNvSpPr>
          <p:nvPr/>
        </p:nvSpPr>
        <p:spPr bwMode="auto">
          <a:xfrm>
            <a:off x="7889875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51" name="Rectangle 115"/>
          <p:cNvSpPr>
            <a:spLocks noChangeArrowheads="1"/>
          </p:cNvSpPr>
          <p:nvPr/>
        </p:nvSpPr>
        <p:spPr bwMode="auto">
          <a:xfrm>
            <a:off x="8118475" y="372745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053" name="Text Box 117"/>
          <p:cNvSpPr txBox="1">
            <a:spLocks noChangeArrowheads="1"/>
          </p:cNvSpPr>
          <p:nvPr/>
        </p:nvSpPr>
        <p:spPr bwMode="auto">
          <a:xfrm>
            <a:off x="457200" y="3224213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b="0">
                <a:latin typeface="Arial" charset="0"/>
                <a:cs typeface="Arial" charset="0"/>
              </a:rPr>
              <a:t>Parallel Depth First (PDF):</a:t>
            </a:r>
          </a:p>
        </p:txBody>
      </p:sp>
      <p:sp>
        <p:nvSpPr>
          <p:cNvPr id="680054" name="Text Box 118"/>
          <p:cNvSpPr txBox="1">
            <a:spLocks noChangeArrowheads="1"/>
          </p:cNvSpPr>
          <p:nvPr/>
        </p:nvSpPr>
        <p:spPr bwMode="auto">
          <a:xfrm>
            <a:off x="457200" y="84455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b="0">
                <a:latin typeface="Arial" charset="0"/>
                <a:cs typeface="Arial" charset="0"/>
              </a:rPr>
              <a:t>Work Stealing (WS):</a:t>
            </a:r>
          </a:p>
        </p:txBody>
      </p:sp>
      <p:sp>
        <p:nvSpPr>
          <p:cNvPr id="680055" name="Text Box 119"/>
          <p:cNvSpPr txBox="1">
            <a:spLocks noChangeArrowheads="1"/>
          </p:cNvSpPr>
          <p:nvPr/>
        </p:nvSpPr>
        <p:spPr bwMode="auto">
          <a:xfrm>
            <a:off x="304800" y="6015038"/>
            <a:ext cx="8534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0">
                <a:latin typeface="Arial" charset="0"/>
                <a:cs typeface="Arial" charset="0"/>
              </a:rPr>
              <a:t>Shared cache = 0.5 *(src array size + dest array size).</a:t>
            </a:r>
          </a:p>
        </p:txBody>
      </p:sp>
      <p:grpSp>
        <p:nvGrpSpPr>
          <p:cNvPr id="4" name="Group 120"/>
          <p:cNvGrpSpPr>
            <a:grpSpLocks/>
          </p:cNvGrpSpPr>
          <p:nvPr/>
        </p:nvGrpSpPr>
        <p:grpSpPr bwMode="auto">
          <a:xfrm>
            <a:off x="990600" y="1335088"/>
            <a:ext cx="7310438" cy="1706562"/>
            <a:chOff x="616" y="949"/>
            <a:chExt cx="4605" cy="1075"/>
          </a:xfrm>
        </p:grpSpPr>
        <p:sp>
          <p:nvSpPr>
            <p:cNvPr id="680057" name="Rectangle 121"/>
            <p:cNvSpPr>
              <a:spLocks noChangeArrowheads="1"/>
            </p:cNvSpPr>
            <p:nvPr/>
          </p:nvSpPr>
          <p:spPr bwMode="auto">
            <a:xfrm>
              <a:off x="630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58" name="Rectangle 122"/>
            <p:cNvSpPr>
              <a:spLocks noChangeArrowheads="1"/>
            </p:cNvSpPr>
            <p:nvPr/>
          </p:nvSpPr>
          <p:spPr bwMode="auto">
            <a:xfrm>
              <a:off x="616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59" name="Rectangle 123"/>
            <p:cNvSpPr>
              <a:spLocks noChangeArrowheads="1"/>
            </p:cNvSpPr>
            <p:nvPr/>
          </p:nvSpPr>
          <p:spPr bwMode="auto">
            <a:xfrm>
              <a:off x="760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60" name="Rectangle 124"/>
            <p:cNvSpPr>
              <a:spLocks noChangeArrowheads="1"/>
            </p:cNvSpPr>
            <p:nvPr/>
          </p:nvSpPr>
          <p:spPr bwMode="auto">
            <a:xfrm>
              <a:off x="664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61" name="Rectangle 125"/>
            <p:cNvSpPr>
              <a:spLocks noChangeArrowheads="1"/>
            </p:cNvSpPr>
            <p:nvPr/>
          </p:nvSpPr>
          <p:spPr bwMode="auto">
            <a:xfrm>
              <a:off x="724" y="1525"/>
              <a:ext cx="92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62" name="Rectangle 126"/>
            <p:cNvSpPr>
              <a:spLocks noChangeArrowheads="1"/>
            </p:cNvSpPr>
            <p:nvPr/>
          </p:nvSpPr>
          <p:spPr bwMode="auto">
            <a:xfrm>
              <a:off x="856" y="1717"/>
              <a:ext cx="1843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63" name="Rectangle 127"/>
            <p:cNvSpPr>
              <a:spLocks noChangeArrowheads="1"/>
            </p:cNvSpPr>
            <p:nvPr/>
          </p:nvSpPr>
          <p:spPr bwMode="auto">
            <a:xfrm>
              <a:off x="909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64" name="Rectangle 128"/>
            <p:cNvSpPr>
              <a:spLocks noChangeArrowheads="1"/>
            </p:cNvSpPr>
            <p:nvPr/>
          </p:nvSpPr>
          <p:spPr bwMode="auto">
            <a:xfrm>
              <a:off x="1053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65" name="Rectangle 129"/>
            <p:cNvSpPr>
              <a:spLocks noChangeArrowheads="1"/>
            </p:cNvSpPr>
            <p:nvPr/>
          </p:nvSpPr>
          <p:spPr bwMode="auto">
            <a:xfrm>
              <a:off x="923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66" name="Rectangle 130"/>
            <p:cNvSpPr>
              <a:spLocks noChangeArrowheads="1"/>
            </p:cNvSpPr>
            <p:nvPr/>
          </p:nvSpPr>
          <p:spPr bwMode="auto">
            <a:xfrm>
              <a:off x="1195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67" name="Rectangle 131"/>
            <p:cNvSpPr>
              <a:spLocks noChangeArrowheads="1"/>
            </p:cNvSpPr>
            <p:nvPr/>
          </p:nvSpPr>
          <p:spPr bwMode="auto">
            <a:xfrm>
              <a:off x="1339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68" name="Rectangle 132"/>
            <p:cNvSpPr>
              <a:spLocks noChangeArrowheads="1"/>
            </p:cNvSpPr>
            <p:nvPr/>
          </p:nvSpPr>
          <p:spPr bwMode="auto">
            <a:xfrm>
              <a:off x="1209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69" name="Rectangle 133"/>
            <p:cNvSpPr>
              <a:spLocks noChangeArrowheads="1"/>
            </p:cNvSpPr>
            <p:nvPr/>
          </p:nvSpPr>
          <p:spPr bwMode="auto">
            <a:xfrm>
              <a:off x="1243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70" name="Rectangle 134"/>
            <p:cNvSpPr>
              <a:spLocks noChangeArrowheads="1"/>
            </p:cNvSpPr>
            <p:nvPr/>
          </p:nvSpPr>
          <p:spPr bwMode="auto">
            <a:xfrm>
              <a:off x="1488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71" name="Rectangle 135"/>
            <p:cNvSpPr>
              <a:spLocks noChangeArrowheads="1"/>
            </p:cNvSpPr>
            <p:nvPr/>
          </p:nvSpPr>
          <p:spPr bwMode="auto">
            <a:xfrm>
              <a:off x="1632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72" name="Rectangle 136"/>
            <p:cNvSpPr>
              <a:spLocks noChangeArrowheads="1"/>
            </p:cNvSpPr>
            <p:nvPr/>
          </p:nvSpPr>
          <p:spPr bwMode="auto">
            <a:xfrm>
              <a:off x="1502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73" name="Rectangle 137"/>
            <p:cNvSpPr>
              <a:spLocks noChangeArrowheads="1"/>
            </p:cNvSpPr>
            <p:nvPr/>
          </p:nvSpPr>
          <p:spPr bwMode="auto">
            <a:xfrm>
              <a:off x="1771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74" name="Rectangle 138"/>
            <p:cNvSpPr>
              <a:spLocks noChangeArrowheads="1"/>
            </p:cNvSpPr>
            <p:nvPr/>
          </p:nvSpPr>
          <p:spPr bwMode="auto">
            <a:xfrm>
              <a:off x="1915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75" name="Rectangle 139"/>
            <p:cNvSpPr>
              <a:spLocks noChangeArrowheads="1"/>
            </p:cNvSpPr>
            <p:nvPr/>
          </p:nvSpPr>
          <p:spPr bwMode="auto">
            <a:xfrm>
              <a:off x="1785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76" name="Rectangle 140"/>
            <p:cNvSpPr>
              <a:spLocks noChangeArrowheads="1"/>
            </p:cNvSpPr>
            <p:nvPr/>
          </p:nvSpPr>
          <p:spPr bwMode="auto">
            <a:xfrm>
              <a:off x="1819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77" name="Rectangle 141"/>
            <p:cNvSpPr>
              <a:spLocks noChangeArrowheads="1"/>
            </p:cNvSpPr>
            <p:nvPr/>
          </p:nvSpPr>
          <p:spPr bwMode="auto">
            <a:xfrm>
              <a:off x="1879" y="1525"/>
              <a:ext cx="92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78" name="Rectangle 142"/>
            <p:cNvSpPr>
              <a:spLocks noChangeArrowheads="1"/>
            </p:cNvSpPr>
            <p:nvPr/>
          </p:nvSpPr>
          <p:spPr bwMode="auto">
            <a:xfrm>
              <a:off x="2064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79" name="Rectangle 143"/>
            <p:cNvSpPr>
              <a:spLocks noChangeArrowheads="1"/>
            </p:cNvSpPr>
            <p:nvPr/>
          </p:nvSpPr>
          <p:spPr bwMode="auto">
            <a:xfrm>
              <a:off x="2208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80" name="Rectangle 144"/>
            <p:cNvSpPr>
              <a:spLocks noChangeArrowheads="1"/>
            </p:cNvSpPr>
            <p:nvPr/>
          </p:nvSpPr>
          <p:spPr bwMode="auto">
            <a:xfrm>
              <a:off x="2078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81" name="Rectangle 145"/>
            <p:cNvSpPr>
              <a:spLocks noChangeArrowheads="1"/>
            </p:cNvSpPr>
            <p:nvPr/>
          </p:nvSpPr>
          <p:spPr bwMode="auto">
            <a:xfrm>
              <a:off x="2350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82" name="Rectangle 146"/>
            <p:cNvSpPr>
              <a:spLocks noChangeArrowheads="1"/>
            </p:cNvSpPr>
            <p:nvPr/>
          </p:nvSpPr>
          <p:spPr bwMode="auto">
            <a:xfrm>
              <a:off x="2494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83" name="Rectangle 147"/>
            <p:cNvSpPr>
              <a:spLocks noChangeArrowheads="1"/>
            </p:cNvSpPr>
            <p:nvPr/>
          </p:nvSpPr>
          <p:spPr bwMode="auto">
            <a:xfrm>
              <a:off x="2364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84" name="Rectangle 148"/>
            <p:cNvSpPr>
              <a:spLocks noChangeArrowheads="1"/>
            </p:cNvSpPr>
            <p:nvPr/>
          </p:nvSpPr>
          <p:spPr bwMode="auto">
            <a:xfrm>
              <a:off x="2398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85" name="Rectangle 149"/>
            <p:cNvSpPr>
              <a:spLocks noChangeArrowheads="1"/>
            </p:cNvSpPr>
            <p:nvPr/>
          </p:nvSpPr>
          <p:spPr bwMode="auto">
            <a:xfrm>
              <a:off x="2643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86" name="Rectangle 150"/>
            <p:cNvSpPr>
              <a:spLocks noChangeArrowheads="1"/>
            </p:cNvSpPr>
            <p:nvPr/>
          </p:nvSpPr>
          <p:spPr bwMode="auto">
            <a:xfrm>
              <a:off x="2787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87" name="Rectangle 151"/>
            <p:cNvSpPr>
              <a:spLocks noChangeArrowheads="1"/>
            </p:cNvSpPr>
            <p:nvPr/>
          </p:nvSpPr>
          <p:spPr bwMode="auto">
            <a:xfrm>
              <a:off x="2657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88" name="Rectangle 152"/>
            <p:cNvSpPr>
              <a:spLocks noChangeArrowheads="1"/>
            </p:cNvSpPr>
            <p:nvPr/>
          </p:nvSpPr>
          <p:spPr bwMode="auto">
            <a:xfrm>
              <a:off x="2935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89" name="Rectangle 153"/>
            <p:cNvSpPr>
              <a:spLocks noChangeArrowheads="1"/>
            </p:cNvSpPr>
            <p:nvPr/>
          </p:nvSpPr>
          <p:spPr bwMode="auto">
            <a:xfrm>
              <a:off x="3079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90" name="Rectangle 154"/>
            <p:cNvSpPr>
              <a:spLocks noChangeArrowheads="1"/>
            </p:cNvSpPr>
            <p:nvPr/>
          </p:nvSpPr>
          <p:spPr bwMode="auto">
            <a:xfrm>
              <a:off x="2949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91" name="Rectangle 155"/>
            <p:cNvSpPr>
              <a:spLocks noChangeArrowheads="1"/>
            </p:cNvSpPr>
            <p:nvPr/>
          </p:nvSpPr>
          <p:spPr bwMode="auto">
            <a:xfrm>
              <a:off x="2983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92" name="Rectangle 156"/>
            <p:cNvSpPr>
              <a:spLocks noChangeArrowheads="1"/>
            </p:cNvSpPr>
            <p:nvPr/>
          </p:nvSpPr>
          <p:spPr bwMode="auto">
            <a:xfrm>
              <a:off x="3043" y="1525"/>
              <a:ext cx="92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93" name="Rectangle 157"/>
            <p:cNvSpPr>
              <a:spLocks noChangeArrowheads="1"/>
            </p:cNvSpPr>
            <p:nvPr/>
          </p:nvSpPr>
          <p:spPr bwMode="auto">
            <a:xfrm>
              <a:off x="3175" y="1717"/>
              <a:ext cx="1843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94" name="Rectangle 158"/>
            <p:cNvSpPr>
              <a:spLocks noChangeArrowheads="1"/>
            </p:cNvSpPr>
            <p:nvPr/>
          </p:nvSpPr>
          <p:spPr bwMode="auto">
            <a:xfrm>
              <a:off x="3228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95" name="Rectangle 159"/>
            <p:cNvSpPr>
              <a:spLocks noChangeArrowheads="1"/>
            </p:cNvSpPr>
            <p:nvPr/>
          </p:nvSpPr>
          <p:spPr bwMode="auto">
            <a:xfrm>
              <a:off x="3372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96" name="Rectangle 160"/>
            <p:cNvSpPr>
              <a:spLocks noChangeArrowheads="1"/>
            </p:cNvSpPr>
            <p:nvPr/>
          </p:nvSpPr>
          <p:spPr bwMode="auto">
            <a:xfrm>
              <a:off x="3242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97" name="Rectangle 161"/>
            <p:cNvSpPr>
              <a:spLocks noChangeArrowheads="1"/>
            </p:cNvSpPr>
            <p:nvPr/>
          </p:nvSpPr>
          <p:spPr bwMode="auto">
            <a:xfrm>
              <a:off x="3514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98" name="Rectangle 162"/>
            <p:cNvSpPr>
              <a:spLocks noChangeArrowheads="1"/>
            </p:cNvSpPr>
            <p:nvPr/>
          </p:nvSpPr>
          <p:spPr bwMode="auto">
            <a:xfrm>
              <a:off x="3658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099" name="Rectangle 163"/>
            <p:cNvSpPr>
              <a:spLocks noChangeArrowheads="1"/>
            </p:cNvSpPr>
            <p:nvPr/>
          </p:nvSpPr>
          <p:spPr bwMode="auto">
            <a:xfrm>
              <a:off x="3528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00" name="Rectangle 164"/>
            <p:cNvSpPr>
              <a:spLocks noChangeArrowheads="1"/>
            </p:cNvSpPr>
            <p:nvPr/>
          </p:nvSpPr>
          <p:spPr bwMode="auto">
            <a:xfrm>
              <a:off x="3562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01" name="Rectangle 165"/>
            <p:cNvSpPr>
              <a:spLocks noChangeArrowheads="1"/>
            </p:cNvSpPr>
            <p:nvPr/>
          </p:nvSpPr>
          <p:spPr bwMode="auto">
            <a:xfrm>
              <a:off x="3807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02" name="Rectangle 166"/>
            <p:cNvSpPr>
              <a:spLocks noChangeArrowheads="1"/>
            </p:cNvSpPr>
            <p:nvPr/>
          </p:nvSpPr>
          <p:spPr bwMode="auto">
            <a:xfrm>
              <a:off x="3951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03" name="Rectangle 167"/>
            <p:cNvSpPr>
              <a:spLocks noChangeArrowheads="1"/>
            </p:cNvSpPr>
            <p:nvPr/>
          </p:nvSpPr>
          <p:spPr bwMode="auto">
            <a:xfrm>
              <a:off x="3821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04" name="Rectangle 168"/>
            <p:cNvSpPr>
              <a:spLocks noChangeArrowheads="1"/>
            </p:cNvSpPr>
            <p:nvPr/>
          </p:nvSpPr>
          <p:spPr bwMode="auto">
            <a:xfrm>
              <a:off x="4090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05" name="Rectangle 169"/>
            <p:cNvSpPr>
              <a:spLocks noChangeArrowheads="1"/>
            </p:cNvSpPr>
            <p:nvPr/>
          </p:nvSpPr>
          <p:spPr bwMode="auto">
            <a:xfrm>
              <a:off x="4234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06" name="Rectangle 170"/>
            <p:cNvSpPr>
              <a:spLocks noChangeArrowheads="1"/>
            </p:cNvSpPr>
            <p:nvPr/>
          </p:nvSpPr>
          <p:spPr bwMode="auto">
            <a:xfrm>
              <a:off x="4104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07" name="Rectangle 171"/>
            <p:cNvSpPr>
              <a:spLocks noChangeArrowheads="1"/>
            </p:cNvSpPr>
            <p:nvPr/>
          </p:nvSpPr>
          <p:spPr bwMode="auto">
            <a:xfrm>
              <a:off x="4138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08" name="Rectangle 172"/>
            <p:cNvSpPr>
              <a:spLocks noChangeArrowheads="1"/>
            </p:cNvSpPr>
            <p:nvPr/>
          </p:nvSpPr>
          <p:spPr bwMode="auto">
            <a:xfrm>
              <a:off x="4198" y="1525"/>
              <a:ext cx="92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09" name="Rectangle 173"/>
            <p:cNvSpPr>
              <a:spLocks noChangeArrowheads="1"/>
            </p:cNvSpPr>
            <p:nvPr/>
          </p:nvSpPr>
          <p:spPr bwMode="auto">
            <a:xfrm>
              <a:off x="4383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10" name="Rectangle 174"/>
            <p:cNvSpPr>
              <a:spLocks noChangeArrowheads="1"/>
            </p:cNvSpPr>
            <p:nvPr/>
          </p:nvSpPr>
          <p:spPr bwMode="auto">
            <a:xfrm>
              <a:off x="4527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11" name="Rectangle 175"/>
            <p:cNvSpPr>
              <a:spLocks noChangeArrowheads="1"/>
            </p:cNvSpPr>
            <p:nvPr/>
          </p:nvSpPr>
          <p:spPr bwMode="auto">
            <a:xfrm>
              <a:off x="4397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12" name="Rectangle 176"/>
            <p:cNvSpPr>
              <a:spLocks noChangeArrowheads="1"/>
            </p:cNvSpPr>
            <p:nvPr/>
          </p:nvSpPr>
          <p:spPr bwMode="auto">
            <a:xfrm>
              <a:off x="4669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13" name="Rectangle 177"/>
            <p:cNvSpPr>
              <a:spLocks noChangeArrowheads="1"/>
            </p:cNvSpPr>
            <p:nvPr/>
          </p:nvSpPr>
          <p:spPr bwMode="auto">
            <a:xfrm>
              <a:off x="4813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14" name="Rectangle 178"/>
            <p:cNvSpPr>
              <a:spLocks noChangeArrowheads="1"/>
            </p:cNvSpPr>
            <p:nvPr/>
          </p:nvSpPr>
          <p:spPr bwMode="auto">
            <a:xfrm>
              <a:off x="4683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15" name="Rectangle 179"/>
            <p:cNvSpPr>
              <a:spLocks noChangeArrowheads="1"/>
            </p:cNvSpPr>
            <p:nvPr/>
          </p:nvSpPr>
          <p:spPr bwMode="auto">
            <a:xfrm>
              <a:off x="4717" y="1333"/>
              <a:ext cx="461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16" name="Rectangle 180"/>
            <p:cNvSpPr>
              <a:spLocks noChangeArrowheads="1"/>
            </p:cNvSpPr>
            <p:nvPr/>
          </p:nvSpPr>
          <p:spPr bwMode="auto">
            <a:xfrm>
              <a:off x="4962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17" name="Rectangle 181"/>
            <p:cNvSpPr>
              <a:spLocks noChangeArrowheads="1"/>
            </p:cNvSpPr>
            <p:nvPr/>
          </p:nvSpPr>
          <p:spPr bwMode="auto">
            <a:xfrm>
              <a:off x="5106" y="949"/>
              <a:ext cx="11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18" name="Rectangle 182"/>
            <p:cNvSpPr>
              <a:spLocks noChangeArrowheads="1"/>
            </p:cNvSpPr>
            <p:nvPr/>
          </p:nvSpPr>
          <p:spPr bwMode="auto">
            <a:xfrm>
              <a:off x="4976" y="1141"/>
              <a:ext cx="230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80119" name="Rectangle 183"/>
            <p:cNvSpPr>
              <a:spLocks noChangeArrowheads="1"/>
            </p:cNvSpPr>
            <p:nvPr/>
          </p:nvSpPr>
          <p:spPr bwMode="auto">
            <a:xfrm>
              <a:off x="1101" y="1909"/>
              <a:ext cx="3685" cy="11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680120" name="Rectangle 184"/>
          <p:cNvSpPr>
            <a:spLocks noChangeArrowheads="1"/>
          </p:cNvSpPr>
          <p:nvPr/>
        </p:nvSpPr>
        <p:spPr bwMode="auto">
          <a:xfrm>
            <a:off x="995363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21" name="Rectangle 185"/>
          <p:cNvSpPr>
            <a:spLocks noChangeArrowheads="1"/>
          </p:cNvSpPr>
          <p:nvPr/>
        </p:nvSpPr>
        <p:spPr bwMode="auto">
          <a:xfrm>
            <a:off x="1223963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22" name="Rectangle 186"/>
          <p:cNvSpPr>
            <a:spLocks noChangeArrowheads="1"/>
          </p:cNvSpPr>
          <p:nvPr/>
        </p:nvSpPr>
        <p:spPr bwMode="auto">
          <a:xfrm>
            <a:off x="1460500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23" name="Rectangle 187"/>
          <p:cNvSpPr>
            <a:spLocks noChangeArrowheads="1"/>
          </p:cNvSpPr>
          <p:nvPr/>
        </p:nvSpPr>
        <p:spPr bwMode="auto">
          <a:xfrm>
            <a:off x="1689100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24" name="Rectangle 188"/>
          <p:cNvSpPr>
            <a:spLocks noChangeArrowheads="1"/>
          </p:cNvSpPr>
          <p:nvPr/>
        </p:nvSpPr>
        <p:spPr bwMode="auto">
          <a:xfrm>
            <a:off x="1914525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25" name="Rectangle 189"/>
          <p:cNvSpPr>
            <a:spLocks noChangeArrowheads="1"/>
          </p:cNvSpPr>
          <p:nvPr/>
        </p:nvSpPr>
        <p:spPr bwMode="auto">
          <a:xfrm>
            <a:off x="2143125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26" name="Rectangle 190"/>
          <p:cNvSpPr>
            <a:spLocks noChangeArrowheads="1"/>
          </p:cNvSpPr>
          <p:nvPr/>
        </p:nvSpPr>
        <p:spPr bwMode="auto">
          <a:xfrm>
            <a:off x="2379663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27" name="Rectangle 191"/>
          <p:cNvSpPr>
            <a:spLocks noChangeArrowheads="1"/>
          </p:cNvSpPr>
          <p:nvPr/>
        </p:nvSpPr>
        <p:spPr bwMode="auto">
          <a:xfrm>
            <a:off x="2608263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28" name="Rectangle 192"/>
          <p:cNvSpPr>
            <a:spLocks noChangeArrowheads="1"/>
          </p:cNvSpPr>
          <p:nvPr/>
        </p:nvSpPr>
        <p:spPr bwMode="auto">
          <a:xfrm>
            <a:off x="2828925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29" name="Rectangle 193"/>
          <p:cNvSpPr>
            <a:spLocks noChangeArrowheads="1"/>
          </p:cNvSpPr>
          <p:nvPr/>
        </p:nvSpPr>
        <p:spPr bwMode="auto">
          <a:xfrm>
            <a:off x="3057525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30" name="Rectangle 194"/>
          <p:cNvSpPr>
            <a:spLocks noChangeArrowheads="1"/>
          </p:cNvSpPr>
          <p:nvPr/>
        </p:nvSpPr>
        <p:spPr bwMode="auto">
          <a:xfrm>
            <a:off x="3294063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31" name="Rectangle 195"/>
          <p:cNvSpPr>
            <a:spLocks noChangeArrowheads="1"/>
          </p:cNvSpPr>
          <p:nvPr/>
        </p:nvSpPr>
        <p:spPr bwMode="auto">
          <a:xfrm>
            <a:off x="3522663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32" name="Rectangle 196"/>
          <p:cNvSpPr>
            <a:spLocks noChangeArrowheads="1"/>
          </p:cNvSpPr>
          <p:nvPr/>
        </p:nvSpPr>
        <p:spPr bwMode="auto">
          <a:xfrm>
            <a:off x="3748088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33" name="Rectangle 197"/>
          <p:cNvSpPr>
            <a:spLocks noChangeArrowheads="1"/>
          </p:cNvSpPr>
          <p:nvPr/>
        </p:nvSpPr>
        <p:spPr bwMode="auto">
          <a:xfrm>
            <a:off x="3976688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34" name="Rectangle 198"/>
          <p:cNvSpPr>
            <a:spLocks noChangeArrowheads="1"/>
          </p:cNvSpPr>
          <p:nvPr/>
        </p:nvSpPr>
        <p:spPr bwMode="auto">
          <a:xfrm>
            <a:off x="4213225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35" name="Rectangle 199"/>
          <p:cNvSpPr>
            <a:spLocks noChangeArrowheads="1"/>
          </p:cNvSpPr>
          <p:nvPr/>
        </p:nvSpPr>
        <p:spPr bwMode="auto">
          <a:xfrm>
            <a:off x="4441825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36" name="Rectangle 200"/>
          <p:cNvSpPr>
            <a:spLocks noChangeArrowheads="1"/>
          </p:cNvSpPr>
          <p:nvPr/>
        </p:nvSpPr>
        <p:spPr bwMode="auto">
          <a:xfrm>
            <a:off x="4676775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37" name="Rectangle 201"/>
          <p:cNvSpPr>
            <a:spLocks noChangeArrowheads="1"/>
          </p:cNvSpPr>
          <p:nvPr/>
        </p:nvSpPr>
        <p:spPr bwMode="auto">
          <a:xfrm>
            <a:off x="4905375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38" name="Rectangle 202"/>
          <p:cNvSpPr>
            <a:spLocks noChangeArrowheads="1"/>
          </p:cNvSpPr>
          <p:nvPr/>
        </p:nvSpPr>
        <p:spPr bwMode="auto">
          <a:xfrm>
            <a:off x="5141913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39" name="Rectangle 203"/>
          <p:cNvSpPr>
            <a:spLocks noChangeArrowheads="1"/>
          </p:cNvSpPr>
          <p:nvPr/>
        </p:nvSpPr>
        <p:spPr bwMode="auto">
          <a:xfrm>
            <a:off x="5370513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40" name="Rectangle 204"/>
          <p:cNvSpPr>
            <a:spLocks noChangeArrowheads="1"/>
          </p:cNvSpPr>
          <p:nvPr/>
        </p:nvSpPr>
        <p:spPr bwMode="auto">
          <a:xfrm>
            <a:off x="5595938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41" name="Rectangle 205"/>
          <p:cNvSpPr>
            <a:spLocks noChangeArrowheads="1"/>
          </p:cNvSpPr>
          <p:nvPr/>
        </p:nvSpPr>
        <p:spPr bwMode="auto">
          <a:xfrm>
            <a:off x="5824538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42" name="Rectangle 206"/>
          <p:cNvSpPr>
            <a:spLocks noChangeArrowheads="1"/>
          </p:cNvSpPr>
          <p:nvPr/>
        </p:nvSpPr>
        <p:spPr bwMode="auto">
          <a:xfrm>
            <a:off x="6061075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43" name="Rectangle 207"/>
          <p:cNvSpPr>
            <a:spLocks noChangeArrowheads="1"/>
          </p:cNvSpPr>
          <p:nvPr/>
        </p:nvSpPr>
        <p:spPr bwMode="auto">
          <a:xfrm>
            <a:off x="6289675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44" name="Rectangle 208"/>
          <p:cNvSpPr>
            <a:spLocks noChangeArrowheads="1"/>
          </p:cNvSpPr>
          <p:nvPr/>
        </p:nvSpPr>
        <p:spPr bwMode="auto">
          <a:xfrm>
            <a:off x="6510338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45" name="Rectangle 209"/>
          <p:cNvSpPr>
            <a:spLocks noChangeArrowheads="1"/>
          </p:cNvSpPr>
          <p:nvPr/>
        </p:nvSpPr>
        <p:spPr bwMode="auto">
          <a:xfrm>
            <a:off x="6738938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46" name="Rectangle 210"/>
          <p:cNvSpPr>
            <a:spLocks noChangeArrowheads="1"/>
          </p:cNvSpPr>
          <p:nvPr/>
        </p:nvSpPr>
        <p:spPr bwMode="auto">
          <a:xfrm>
            <a:off x="6975475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47" name="Rectangle 211"/>
          <p:cNvSpPr>
            <a:spLocks noChangeArrowheads="1"/>
          </p:cNvSpPr>
          <p:nvPr/>
        </p:nvSpPr>
        <p:spPr bwMode="auto">
          <a:xfrm>
            <a:off x="7204075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48" name="Rectangle 212"/>
          <p:cNvSpPr>
            <a:spLocks noChangeArrowheads="1"/>
          </p:cNvSpPr>
          <p:nvPr/>
        </p:nvSpPr>
        <p:spPr bwMode="auto">
          <a:xfrm>
            <a:off x="7429500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49" name="Rectangle 213"/>
          <p:cNvSpPr>
            <a:spLocks noChangeArrowheads="1"/>
          </p:cNvSpPr>
          <p:nvPr/>
        </p:nvSpPr>
        <p:spPr bwMode="auto">
          <a:xfrm>
            <a:off x="7658100" y="1335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50" name="Rectangle 214"/>
          <p:cNvSpPr>
            <a:spLocks noChangeArrowheads="1"/>
          </p:cNvSpPr>
          <p:nvPr/>
        </p:nvSpPr>
        <p:spPr bwMode="auto">
          <a:xfrm>
            <a:off x="7894638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51" name="Rectangle 215"/>
          <p:cNvSpPr>
            <a:spLocks noChangeArrowheads="1"/>
          </p:cNvSpPr>
          <p:nvPr/>
        </p:nvSpPr>
        <p:spPr bwMode="auto">
          <a:xfrm>
            <a:off x="8123238" y="1335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52" name="Rectangle 216"/>
          <p:cNvSpPr>
            <a:spLocks noChangeArrowheads="1"/>
          </p:cNvSpPr>
          <p:nvPr/>
        </p:nvSpPr>
        <p:spPr bwMode="auto">
          <a:xfrm>
            <a:off x="1477963" y="40322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53" name="Rectangle 217"/>
          <p:cNvSpPr>
            <a:spLocks noChangeArrowheads="1"/>
          </p:cNvSpPr>
          <p:nvPr/>
        </p:nvSpPr>
        <p:spPr bwMode="auto">
          <a:xfrm>
            <a:off x="1012825" y="4030663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54" name="Rectangle 218"/>
          <p:cNvSpPr>
            <a:spLocks noChangeArrowheads="1"/>
          </p:cNvSpPr>
          <p:nvPr/>
        </p:nvSpPr>
        <p:spPr bwMode="auto">
          <a:xfrm>
            <a:off x="2397125" y="4030663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55" name="Rectangle 219"/>
          <p:cNvSpPr>
            <a:spLocks noChangeArrowheads="1"/>
          </p:cNvSpPr>
          <p:nvPr/>
        </p:nvSpPr>
        <p:spPr bwMode="auto">
          <a:xfrm>
            <a:off x="1931988" y="40322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56" name="Rectangle 220"/>
          <p:cNvSpPr>
            <a:spLocks noChangeArrowheads="1"/>
          </p:cNvSpPr>
          <p:nvPr/>
        </p:nvSpPr>
        <p:spPr bwMode="auto">
          <a:xfrm>
            <a:off x="2844800" y="4030663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57" name="Rectangle 221"/>
          <p:cNvSpPr>
            <a:spLocks noChangeArrowheads="1"/>
          </p:cNvSpPr>
          <p:nvPr/>
        </p:nvSpPr>
        <p:spPr bwMode="auto">
          <a:xfrm>
            <a:off x="3313113" y="4030663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58" name="Rectangle 222"/>
          <p:cNvSpPr>
            <a:spLocks noChangeArrowheads="1"/>
          </p:cNvSpPr>
          <p:nvPr/>
        </p:nvSpPr>
        <p:spPr bwMode="auto">
          <a:xfrm>
            <a:off x="3767138" y="4030663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59" name="Rectangle 223"/>
          <p:cNvSpPr>
            <a:spLocks noChangeArrowheads="1"/>
          </p:cNvSpPr>
          <p:nvPr/>
        </p:nvSpPr>
        <p:spPr bwMode="auto">
          <a:xfrm>
            <a:off x="4230688" y="4030663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60" name="Rectangle 224"/>
          <p:cNvSpPr>
            <a:spLocks noChangeArrowheads="1"/>
          </p:cNvSpPr>
          <p:nvPr/>
        </p:nvSpPr>
        <p:spPr bwMode="auto">
          <a:xfrm>
            <a:off x="4694238" y="4030663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61" name="Rectangle 225"/>
          <p:cNvSpPr>
            <a:spLocks noChangeArrowheads="1"/>
          </p:cNvSpPr>
          <p:nvPr/>
        </p:nvSpPr>
        <p:spPr bwMode="auto">
          <a:xfrm>
            <a:off x="5159375" y="4030663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62" name="Rectangle 226"/>
          <p:cNvSpPr>
            <a:spLocks noChangeArrowheads="1"/>
          </p:cNvSpPr>
          <p:nvPr/>
        </p:nvSpPr>
        <p:spPr bwMode="auto">
          <a:xfrm>
            <a:off x="5614988" y="4030663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63" name="Rectangle 227"/>
          <p:cNvSpPr>
            <a:spLocks noChangeArrowheads="1"/>
          </p:cNvSpPr>
          <p:nvPr/>
        </p:nvSpPr>
        <p:spPr bwMode="auto">
          <a:xfrm>
            <a:off x="6080125" y="40322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64" name="Rectangle 228"/>
          <p:cNvSpPr>
            <a:spLocks noChangeArrowheads="1"/>
          </p:cNvSpPr>
          <p:nvPr/>
        </p:nvSpPr>
        <p:spPr bwMode="auto">
          <a:xfrm>
            <a:off x="6527800" y="4030663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65" name="Rectangle 229"/>
          <p:cNvSpPr>
            <a:spLocks noChangeArrowheads="1"/>
          </p:cNvSpPr>
          <p:nvPr/>
        </p:nvSpPr>
        <p:spPr bwMode="auto">
          <a:xfrm>
            <a:off x="6992938" y="4030663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66" name="Rectangle 230"/>
          <p:cNvSpPr>
            <a:spLocks noChangeArrowheads="1"/>
          </p:cNvSpPr>
          <p:nvPr/>
        </p:nvSpPr>
        <p:spPr bwMode="auto">
          <a:xfrm>
            <a:off x="7448550" y="4030663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67" name="Rectangle 231"/>
          <p:cNvSpPr>
            <a:spLocks noChangeArrowheads="1"/>
          </p:cNvSpPr>
          <p:nvPr/>
        </p:nvSpPr>
        <p:spPr bwMode="auto">
          <a:xfrm>
            <a:off x="7910513" y="4030663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68" name="Rectangle 232"/>
          <p:cNvSpPr>
            <a:spLocks noChangeArrowheads="1"/>
          </p:cNvSpPr>
          <p:nvPr/>
        </p:nvSpPr>
        <p:spPr bwMode="auto">
          <a:xfrm>
            <a:off x="1477963" y="1633538"/>
            <a:ext cx="182562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69" name="Rectangle 233"/>
          <p:cNvSpPr>
            <a:spLocks noChangeArrowheads="1"/>
          </p:cNvSpPr>
          <p:nvPr/>
        </p:nvSpPr>
        <p:spPr bwMode="auto">
          <a:xfrm>
            <a:off x="1012825" y="1631950"/>
            <a:ext cx="1825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70" name="Rectangle 234"/>
          <p:cNvSpPr>
            <a:spLocks noChangeArrowheads="1"/>
          </p:cNvSpPr>
          <p:nvPr/>
        </p:nvSpPr>
        <p:spPr bwMode="auto">
          <a:xfrm>
            <a:off x="2397125" y="1631950"/>
            <a:ext cx="1825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71" name="Rectangle 235"/>
          <p:cNvSpPr>
            <a:spLocks noChangeArrowheads="1"/>
          </p:cNvSpPr>
          <p:nvPr/>
        </p:nvSpPr>
        <p:spPr bwMode="auto">
          <a:xfrm>
            <a:off x="1931988" y="1633538"/>
            <a:ext cx="182562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72" name="Rectangle 236"/>
          <p:cNvSpPr>
            <a:spLocks noChangeArrowheads="1"/>
          </p:cNvSpPr>
          <p:nvPr/>
        </p:nvSpPr>
        <p:spPr bwMode="auto">
          <a:xfrm>
            <a:off x="2844800" y="1631950"/>
            <a:ext cx="1825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73" name="Rectangle 237"/>
          <p:cNvSpPr>
            <a:spLocks noChangeArrowheads="1"/>
          </p:cNvSpPr>
          <p:nvPr/>
        </p:nvSpPr>
        <p:spPr bwMode="auto">
          <a:xfrm>
            <a:off x="3313113" y="1631950"/>
            <a:ext cx="182562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74" name="Rectangle 238"/>
          <p:cNvSpPr>
            <a:spLocks noChangeArrowheads="1"/>
          </p:cNvSpPr>
          <p:nvPr/>
        </p:nvSpPr>
        <p:spPr bwMode="auto">
          <a:xfrm>
            <a:off x="3767138" y="1631950"/>
            <a:ext cx="182562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75" name="Rectangle 239"/>
          <p:cNvSpPr>
            <a:spLocks noChangeArrowheads="1"/>
          </p:cNvSpPr>
          <p:nvPr/>
        </p:nvSpPr>
        <p:spPr bwMode="auto">
          <a:xfrm>
            <a:off x="4230688" y="1631950"/>
            <a:ext cx="182562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76" name="Rectangle 240"/>
          <p:cNvSpPr>
            <a:spLocks noChangeArrowheads="1"/>
          </p:cNvSpPr>
          <p:nvPr/>
        </p:nvSpPr>
        <p:spPr bwMode="auto">
          <a:xfrm>
            <a:off x="4694238" y="1631950"/>
            <a:ext cx="182562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77" name="Rectangle 241"/>
          <p:cNvSpPr>
            <a:spLocks noChangeArrowheads="1"/>
          </p:cNvSpPr>
          <p:nvPr/>
        </p:nvSpPr>
        <p:spPr bwMode="auto">
          <a:xfrm>
            <a:off x="5159375" y="1631950"/>
            <a:ext cx="1825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78" name="Rectangle 242"/>
          <p:cNvSpPr>
            <a:spLocks noChangeArrowheads="1"/>
          </p:cNvSpPr>
          <p:nvPr/>
        </p:nvSpPr>
        <p:spPr bwMode="auto">
          <a:xfrm>
            <a:off x="5614988" y="1631950"/>
            <a:ext cx="182562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79" name="Rectangle 243"/>
          <p:cNvSpPr>
            <a:spLocks noChangeArrowheads="1"/>
          </p:cNvSpPr>
          <p:nvPr/>
        </p:nvSpPr>
        <p:spPr bwMode="auto">
          <a:xfrm>
            <a:off x="6080125" y="1633538"/>
            <a:ext cx="182563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80" name="Rectangle 244"/>
          <p:cNvSpPr>
            <a:spLocks noChangeArrowheads="1"/>
          </p:cNvSpPr>
          <p:nvPr/>
        </p:nvSpPr>
        <p:spPr bwMode="auto">
          <a:xfrm>
            <a:off x="6527800" y="1631950"/>
            <a:ext cx="1825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81" name="Rectangle 245"/>
          <p:cNvSpPr>
            <a:spLocks noChangeArrowheads="1"/>
          </p:cNvSpPr>
          <p:nvPr/>
        </p:nvSpPr>
        <p:spPr bwMode="auto">
          <a:xfrm>
            <a:off x="6992938" y="1631950"/>
            <a:ext cx="182562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82" name="Rectangle 246"/>
          <p:cNvSpPr>
            <a:spLocks noChangeArrowheads="1"/>
          </p:cNvSpPr>
          <p:nvPr/>
        </p:nvSpPr>
        <p:spPr bwMode="auto">
          <a:xfrm>
            <a:off x="7448550" y="1631950"/>
            <a:ext cx="1825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83" name="Rectangle 247"/>
          <p:cNvSpPr>
            <a:spLocks noChangeArrowheads="1"/>
          </p:cNvSpPr>
          <p:nvPr/>
        </p:nvSpPr>
        <p:spPr bwMode="auto">
          <a:xfrm>
            <a:off x="7910513" y="1631950"/>
            <a:ext cx="182562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84" name="Rectangle 248"/>
          <p:cNvSpPr>
            <a:spLocks noChangeArrowheads="1"/>
          </p:cNvSpPr>
          <p:nvPr/>
        </p:nvSpPr>
        <p:spPr bwMode="auto">
          <a:xfrm>
            <a:off x="1068388" y="4337050"/>
            <a:ext cx="731837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85" name="Rectangle 249"/>
          <p:cNvSpPr>
            <a:spLocks noChangeArrowheads="1"/>
          </p:cNvSpPr>
          <p:nvPr/>
        </p:nvSpPr>
        <p:spPr bwMode="auto">
          <a:xfrm>
            <a:off x="1985963" y="4337050"/>
            <a:ext cx="731837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86" name="Rectangle 250"/>
          <p:cNvSpPr>
            <a:spLocks noChangeArrowheads="1"/>
          </p:cNvSpPr>
          <p:nvPr/>
        </p:nvSpPr>
        <p:spPr bwMode="auto">
          <a:xfrm>
            <a:off x="2901950" y="4335463"/>
            <a:ext cx="731838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87" name="Rectangle 251"/>
          <p:cNvSpPr>
            <a:spLocks noChangeArrowheads="1"/>
          </p:cNvSpPr>
          <p:nvPr/>
        </p:nvSpPr>
        <p:spPr bwMode="auto">
          <a:xfrm>
            <a:off x="3817938" y="4337050"/>
            <a:ext cx="731837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88" name="Rectangle 252"/>
          <p:cNvSpPr>
            <a:spLocks noChangeArrowheads="1"/>
          </p:cNvSpPr>
          <p:nvPr/>
        </p:nvSpPr>
        <p:spPr bwMode="auto">
          <a:xfrm>
            <a:off x="4748213" y="4335463"/>
            <a:ext cx="731837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89" name="Rectangle 253"/>
          <p:cNvSpPr>
            <a:spLocks noChangeArrowheads="1"/>
          </p:cNvSpPr>
          <p:nvPr/>
        </p:nvSpPr>
        <p:spPr bwMode="auto">
          <a:xfrm>
            <a:off x="5667375" y="4335463"/>
            <a:ext cx="731838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90" name="Rectangle 254"/>
          <p:cNvSpPr>
            <a:spLocks noChangeArrowheads="1"/>
          </p:cNvSpPr>
          <p:nvPr/>
        </p:nvSpPr>
        <p:spPr bwMode="auto">
          <a:xfrm>
            <a:off x="6581775" y="4335463"/>
            <a:ext cx="731838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91" name="Rectangle 255"/>
          <p:cNvSpPr>
            <a:spLocks noChangeArrowheads="1"/>
          </p:cNvSpPr>
          <p:nvPr/>
        </p:nvSpPr>
        <p:spPr bwMode="auto">
          <a:xfrm>
            <a:off x="7500938" y="4337050"/>
            <a:ext cx="731837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92" name="Rectangle 256"/>
          <p:cNvSpPr>
            <a:spLocks noChangeArrowheads="1"/>
          </p:cNvSpPr>
          <p:nvPr/>
        </p:nvSpPr>
        <p:spPr bwMode="auto">
          <a:xfrm>
            <a:off x="1068388" y="1938338"/>
            <a:ext cx="182562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93" name="Rectangle 257"/>
          <p:cNvSpPr>
            <a:spLocks noChangeArrowheads="1"/>
          </p:cNvSpPr>
          <p:nvPr/>
        </p:nvSpPr>
        <p:spPr bwMode="auto">
          <a:xfrm>
            <a:off x="1985963" y="1938338"/>
            <a:ext cx="182562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94" name="Rectangle 258"/>
          <p:cNvSpPr>
            <a:spLocks noChangeArrowheads="1"/>
          </p:cNvSpPr>
          <p:nvPr/>
        </p:nvSpPr>
        <p:spPr bwMode="auto">
          <a:xfrm>
            <a:off x="2901950" y="1936750"/>
            <a:ext cx="182563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95" name="Rectangle 259"/>
          <p:cNvSpPr>
            <a:spLocks noChangeArrowheads="1"/>
          </p:cNvSpPr>
          <p:nvPr/>
        </p:nvSpPr>
        <p:spPr bwMode="auto">
          <a:xfrm>
            <a:off x="3817938" y="1938338"/>
            <a:ext cx="182562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96" name="Rectangle 260"/>
          <p:cNvSpPr>
            <a:spLocks noChangeArrowheads="1"/>
          </p:cNvSpPr>
          <p:nvPr/>
        </p:nvSpPr>
        <p:spPr bwMode="auto">
          <a:xfrm>
            <a:off x="4748213" y="1936750"/>
            <a:ext cx="182562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97" name="Rectangle 261"/>
          <p:cNvSpPr>
            <a:spLocks noChangeArrowheads="1"/>
          </p:cNvSpPr>
          <p:nvPr/>
        </p:nvSpPr>
        <p:spPr bwMode="auto">
          <a:xfrm>
            <a:off x="5667375" y="1936750"/>
            <a:ext cx="182563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98" name="Rectangle 262"/>
          <p:cNvSpPr>
            <a:spLocks noChangeArrowheads="1"/>
          </p:cNvSpPr>
          <p:nvPr/>
        </p:nvSpPr>
        <p:spPr bwMode="auto">
          <a:xfrm>
            <a:off x="6581775" y="1936750"/>
            <a:ext cx="182563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199" name="Rectangle 263"/>
          <p:cNvSpPr>
            <a:spLocks noChangeArrowheads="1"/>
          </p:cNvSpPr>
          <p:nvPr/>
        </p:nvSpPr>
        <p:spPr bwMode="auto">
          <a:xfrm>
            <a:off x="7500938" y="1938338"/>
            <a:ext cx="182562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00" name="Rectangle 264"/>
          <p:cNvSpPr>
            <a:spLocks noChangeArrowheads="1"/>
          </p:cNvSpPr>
          <p:nvPr/>
        </p:nvSpPr>
        <p:spPr bwMode="auto">
          <a:xfrm>
            <a:off x="2995613" y="4641850"/>
            <a:ext cx="1462087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01" name="Rectangle 265"/>
          <p:cNvSpPr>
            <a:spLocks noChangeArrowheads="1"/>
          </p:cNvSpPr>
          <p:nvPr/>
        </p:nvSpPr>
        <p:spPr bwMode="auto">
          <a:xfrm>
            <a:off x="4843463" y="4641850"/>
            <a:ext cx="1462087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02" name="Rectangle 266"/>
          <p:cNvSpPr>
            <a:spLocks noChangeArrowheads="1"/>
          </p:cNvSpPr>
          <p:nvPr/>
        </p:nvSpPr>
        <p:spPr bwMode="auto">
          <a:xfrm>
            <a:off x="6677025" y="4641850"/>
            <a:ext cx="1462088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03" name="Rectangle 267"/>
          <p:cNvSpPr>
            <a:spLocks noChangeArrowheads="1"/>
          </p:cNvSpPr>
          <p:nvPr/>
        </p:nvSpPr>
        <p:spPr bwMode="auto">
          <a:xfrm>
            <a:off x="1477963" y="1633538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04" name="Rectangle 268"/>
          <p:cNvSpPr>
            <a:spLocks noChangeArrowheads="1"/>
          </p:cNvSpPr>
          <p:nvPr/>
        </p:nvSpPr>
        <p:spPr bwMode="auto">
          <a:xfrm>
            <a:off x="1012825" y="16319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05" name="Rectangle 269"/>
          <p:cNvSpPr>
            <a:spLocks noChangeArrowheads="1"/>
          </p:cNvSpPr>
          <p:nvPr/>
        </p:nvSpPr>
        <p:spPr bwMode="auto">
          <a:xfrm>
            <a:off x="2397125" y="16319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06" name="Rectangle 270"/>
          <p:cNvSpPr>
            <a:spLocks noChangeArrowheads="1"/>
          </p:cNvSpPr>
          <p:nvPr/>
        </p:nvSpPr>
        <p:spPr bwMode="auto">
          <a:xfrm>
            <a:off x="1931988" y="1633538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07" name="Rectangle 271"/>
          <p:cNvSpPr>
            <a:spLocks noChangeArrowheads="1"/>
          </p:cNvSpPr>
          <p:nvPr/>
        </p:nvSpPr>
        <p:spPr bwMode="auto">
          <a:xfrm>
            <a:off x="2844800" y="16319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08" name="Rectangle 272"/>
          <p:cNvSpPr>
            <a:spLocks noChangeArrowheads="1"/>
          </p:cNvSpPr>
          <p:nvPr/>
        </p:nvSpPr>
        <p:spPr bwMode="auto">
          <a:xfrm>
            <a:off x="3313113" y="16319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09" name="Rectangle 273"/>
          <p:cNvSpPr>
            <a:spLocks noChangeArrowheads="1"/>
          </p:cNvSpPr>
          <p:nvPr/>
        </p:nvSpPr>
        <p:spPr bwMode="auto">
          <a:xfrm>
            <a:off x="3767138" y="16319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10" name="Rectangle 274"/>
          <p:cNvSpPr>
            <a:spLocks noChangeArrowheads="1"/>
          </p:cNvSpPr>
          <p:nvPr/>
        </p:nvSpPr>
        <p:spPr bwMode="auto">
          <a:xfrm>
            <a:off x="4230688" y="16319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11" name="Rectangle 275"/>
          <p:cNvSpPr>
            <a:spLocks noChangeArrowheads="1"/>
          </p:cNvSpPr>
          <p:nvPr/>
        </p:nvSpPr>
        <p:spPr bwMode="auto">
          <a:xfrm>
            <a:off x="4694238" y="16319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12" name="Rectangle 276"/>
          <p:cNvSpPr>
            <a:spLocks noChangeArrowheads="1"/>
          </p:cNvSpPr>
          <p:nvPr/>
        </p:nvSpPr>
        <p:spPr bwMode="auto">
          <a:xfrm>
            <a:off x="5159375" y="16319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13" name="Rectangle 277"/>
          <p:cNvSpPr>
            <a:spLocks noChangeArrowheads="1"/>
          </p:cNvSpPr>
          <p:nvPr/>
        </p:nvSpPr>
        <p:spPr bwMode="auto">
          <a:xfrm>
            <a:off x="5614988" y="16319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14" name="Rectangle 278"/>
          <p:cNvSpPr>
            <a:spLocks noChangeArrowheads="1"/>
          </p:cNvSpPr>
          <p:nvPr/>
        </p:nvSpPr>
        <p:spPr bwMode="auto">
          <a:xfrm>
            <a:off x="6080125" y="1633538"/>
            <a:ext cx="365125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15" name="Rectangle 279"/>
          <p:cNvSpPr>
            <a:spLocks noChangeArrowheads="1"/>
          </p:cNvSpPr>
          <p:nvPr/>
        </p:nvSpPr>
        <p:spPr bwMode="auto">
          <a:xfrm>
            <a:off x="6527800" y="16319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16" name="Rectangle 280"/>
          <p:cNvSpPr>
            <a:spLocks noChangeArrowheads="1"/>
          </p:cNvSpPr>
          <p:nvPr/>
        </p:nvSpPr>
        <p:spPr bwMode="auto">
          <a:xfrm>
            <a:off x="6992938" y="16319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17" name="Rectangle 281"/>
          <p:cNvSpPr>
            <a:spLocks noChangeArrowheads="1"/>
          </p:cNvSpPr>
          <p:nvPr/>
        </p:nvSpPr>
        <p:spPr bwMode="auto">
          <a:xfrm>
            <a:off x="7448550" y="16319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18" name="Rectangle 282"/>
          <p:cNvSpPr>
            <a:spLocks noChangeArrowheads="1"/>
          </p:cNvSpPr>
          <p:nvPr/>
        </p:nvSpPr>
        <p:spPr bwMode="auto">
          <a:xfrm>
            <a:off x="7910513" y="1631950"/>
            <a:ext cx="365125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19" name="Rectangle 283"/>
          <p:cNvSpPr>
            <a:spLocks noChangeArrowheads="1"/>
          </p:cNvSpPr>
          <p:nvPr/>
        </p:nvSpPr>
        <p:spPr bwMode="auto">
          <a:xfrm>
            <a:off x="1371600" y="4946650"/>
            <a:ext cx="1825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20" name="Rectangle 284"/>
          <p:cNvSpPr>
            <a:spLocks noChangeArrowheads="1"/>
          </p:cNvSpPr>
          <p:nvPr/>
        </p:nvSpPr>
        <p:spPr bwMode="auto">
          <a:xfrm>
            <a:off x="1736725" y="4946650"/>
            <a:ext cx="1825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21" name="Rectangle 285"/>
          <p:cNvSpPr>
            <a:spLocks noChangeArrowheads="1"/>
          </p:cNvSpPr>
          <p:nvPr/>
        </p:nvSpPr>
        <p:spPr bwMode="auto">
          <a:xfrm>
            <a:off x="2105025" y="4946650"/>
            <a:ext cx="1825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22" name="Rectangle 286"/>
          <p:cNvSpPr>
            <a:spLocks noChangeArrowheads="1"/>
          </p:cNvSpPr>
          <p:nvPr/>
        </p:nvSpPr>
        <p:spPr bwMode="auto">
          <a:xfrm>
            <a:off x="2468563" y="4945063"/>
            <a:ext cx="182562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23" name="Rectangle 287"/>
          <p:cNvSpPr>
            <a:spLocks noChangeArrowheads="1"/>
          </p:cNvSpPr>
          <p:nvPr/>
        </p:nvSpPr>
        <p:spPr bwMode="auto">
          <a:xfrm>
            <a:off x="2835275" y="4945063"/>
            <a:ext cx="182563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24" name="Rectangle 288"/>
          <p:cNvSpPr>
            <a:spLocks noChangeArrowheads="1"/>
          </p:cNvSpPr>
          <p:nvPr/>
        </p:nvSpPr>
        <p:spPr bwMode="auto">
          <a:xfrm>
            <a:off x="3200400" y="4945063"/>
            <a:ext cx="182563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25" name="Rectangle 289"/>
          <p:cNvSpPr>
            <a:spLocks noChangeArrowheads="1"/>
          </p:cNvSpPr>
          <p:nvPr/>
        </p:nvSpPr>
        <p:spPr bwMode="auto">
          <a:xfrm>
            <a:off x="3565525" y="4945063"/>
            <a:ext cx="182563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26" name="Rectangle 290"/>
          <p:cNvSpPr>
            <a:spLocks noChangeArrowheads="1"/>
          </p:cNvSpPr>
          <p:nvPr/>
        </p:nvSpPr>
        <p:spPr bwMode="auto">
          <a:xfrm>
            <a:off x="3929063" y="4945063"/>
            <a:ext cx="182562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27" name="Rectangle 291"/>
          <p:cNvSpPr>
            <a:spLocks noChangeArrowheads="1"/>
          </p:cNvSpPr>
          <p:nvPr/>
        </p:nvSpPr>
        <p:spPr bwMode="auto">
          <a:xfrm>
            <a:off x="5048250" y="4946650"/>
            <a:ext cx="1825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28" name="Rectangle 292"/>
          <p:cNvSpPr>
            <a:spLocks noChangeArrowheads="1"/>
          </p:cNvSpPr>
          <p:nvPr/>
        </p:nvSpPr>
        <p:spPr bwMode="auto">
          <a:xfrm>
            <a:off x="5413375" y="4946650"/>
            <a:ext cx="1825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29" name="Rectangle 293"/>
          <p:cNvSpPr>
            <a:spLocks noChangeArrowheads="1"/>
          </p:cNvSpPr>
          <p:nvPr/>
        </p:nvSpPr>
        <p:spPr bwMode="auto">
          <a:xfrm>
            <a:off x="5781675" y="4946650"/>
            <a:ext cx="1825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30" name="Rectangle 294"/>
          <p:cNvSpPr>
            <a:spLocks noChangeArrowheads="1"/>
          </p:cNvSpPr>
          <p:nvPr/>
        </p:nvSpPr>
        <p:spPr bwMode="auto">
          <a:xfrm>
            <a:off x="6145213" y="4945063"/>
            <a:ext cx="182562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31" name="Rectangle 295"/>
          <p:cNvSpPr>
            <a:spLocks noChangeArrowheads="1"/>
          </p:cNvSpPr>
          <p:nvPr/>
        </p:nvSpPr>
        <p:spPr bwMode="auto">
          <a:xfrm>
            <a:off x="6511925" y="4945063"/>
            <a:ext cx="182563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32" name="Rectangle 296"/>
          <p:cNvSpPr>
            <a:spLocks noChangeArrowheads="1"/>
          </p:cNvSpPr>
          <p:nvPr/>
        </p:nvSpPr>
        <p:spPr bwMode="auto">
          <a:xfrm>
            <a:off x="6877050" y="4945063"/>
            <a:ext cx="182563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33" name="Rectangle 297"/>
          <p:cNvSpPr>
            <a:spLocks noChangeArrowheads="1"/>
          </p:cNvSpPr>
          <p:nvPr/>
        </p:nvSpPr>
        <p:spPr bwMode="auto">
          <a:xfrm>
            <a:off x="7242175" y="4945063"/>
            <a:ext cx="182563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34" name="Rectangle 298"/>
          <p:cNvSpPr>
            <a:spLocks noChangeArrowheads="1"/>
          </p:cNvSpPr>
          <p:nvPr/>
        </p:nvSpPr>
        <p:spPr bwMode="auto">
          <a:xfrm>
            <a:off x="7605713" y="4945063"/>
            <a:ext cx="182562" cy="182562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35" name="Rectangle 299"/>
          <p:cNvSpPr>
            <a:spLocks noChangeArrowheads="1"/>
          </p:cNvSpPr>
          <p:nvPr/>
        </p:nvSpPr>
        <p:spPr bwMode="auto">
          <a:xfrm>
            <a:off x="1068388" y="1938338"/>
            <a:ext cx="365125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36" name="Rectangle 300"/>
          <p:cNvSpPr>
            <a:spLocks noChangeArrowheads="1"/>
          </p:cNvSpPr>
          <p:nvPr/>
        </p:nvSpPr>
        <p:spPr bwMode="auto">
          <a:xfrm>
            <a:off x="1985963" y="1938338"/>
            <a:ext cx="365125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37" name="Rectangle 301"/>
          <p:cNvSpPr>
            <a:spLocks noChangeArrowheads="1"/>
          </p:cNvSpPr>
          <p:nvPr/>
        </p:nvSpPr>
        <p:spPr bwMode="auto">
          <a:xfrm>
            <a:off x="2901950" y="1936750"/>
            <a:ext cx="365125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38" name="Rectangle 302"/>
          <p:cNvSpPr>
            <a:spLocks noChangeArrowheads="1"/>
          </p:cNvSpPr>
          <p:nvPr/>
        </p:nvSpPr>
        <p:spPr bwMode="auto">
          <a:xfrm>
            <a:off x="3817938" y="1938338"/>
            <a:ext cx="365125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39" name="Rectangle 303"/>
          <p:cNvSpPr>
            <a:spLocks noChangeArrowheads="1"/>
          </p:cNvSpPr>
          <p:nvPr/>
        </p:nvSpPr>
        <p:spPr bwMode="auto">
          <a:xfrm>
            <a:off x="4748213" y="1936750"/>
            <a:ext cx="365125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40" name="Rectangle 304"/>
          <p:cNvSpPr>
            <a:spLocks noChangeArrowheads="1"/>
          </p:cNvSpPr>
          <p:nvPr/>
        </p:nvSpPr>
        <p:spPr bwMode="auto">
          <a:xfrm>
            <a:off x="5667375" y="1936750"/>
            <a:ext cx="365125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41" name="Rectangle 305"/>
          <p:cNvSpPr>
            <a:spLocks noChangeArrowheads="1"/>
          </p:cNvSpPr>
          <p:nvPr/>
        </p:nvSpPr>
        <p:spPr bwMode="auto">
          <a:xfrm>
            <a:off x="6581775" y="1936750"/>
            <a:ext cx="365125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42" name="Rectangle 306"/>
          <p:cNvSpPr>
            <a:spLocks noChangeArrowheads="1"/>
          </p:cNvSpPr>
          <p:nvPr/>
        </p:nvSpPr>
        <p:spPr bwMode="auto">
          <a:xfrm>
            <a:off x="7500938" y="1938338"/>
            <a:ext cx="365125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43" name="Rectangle 307"/>
          <p:cNvSpPr>
            <a:spLocks noChangeArrowheads="1"/>
          </p:cNvSpPr>
          <p:nvPr/>
        </p:nvSpPr>
        <p:spPr bwMode="auto">
          <a:xfrm>
            <a:off x="1371600" y="4946650"/>
            <a:ext cx="29257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44" name="Rectangle 308"/>
          <p:cNvSpPr>
            <a:spLocks noChangeArrowheads="1"/>
          </p:cNvSpPr>
          <p:nvPr/>
        </p:nvSpPr>
        <p:spPr bwMode="auto">
          <a:xfrm>
            <a:off x="1068388" y="1938338"/>
            <a:ext cx="547687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45" name="Rectangle 309"/>
          <p:cNvSpPr>
            <a:spLocks noChangeArrowheads="1"/>
          </p:cNvSpPr>
          <p:nvPr/>
        </p:nvSpPr>
        <p:spPr bwMode="auto">
          <a:xfrm>
            <a:off x="1985963" y="1938338"/>
            <a:ext cx="547687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46" name="Rectangle 310"/>
          <p:cNvSpPr>
            <a:spLocks noChangeArrowheads="1"/>
          </p:cNvSpPr>
          <p:nvPr/>
        </p:nvSpPr>
        <p:spPr bwMode="auto">
          <a:xfrm>
            <a:off x="2901950" y="1936750"/>
            <a:ext cx="547688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47" name="Rectangle 311"/>
          <p:cNvSpPr>
            <a:spLocks noChangeArrowheads="1"/>
          </p:cNvSpPr>
          <p:nvPr/>
        </p:nvSpPr>
        <p:spPr bwMode="auto">
          <a:xfrm>
            <a:off x="3817938" y="1938338"/>
            <a:ext cx="547687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48" name="Rectangle 312"/>
          <p:cNvSpPr>
            <a:spLocks noChangeArrowheads="1"/>
          </p:cNvSpPr>
          <p:nvPr/>
        </p:nvSpPr>
        <p:spPr bwMode="auto">
          <a:xfrm>
            <a:off x="4748213" y="1936750"/>
            <a:ext cx="547687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49" name="Rectangle 313"/>
          <p:cNvSpPr>
            <a:spLocks noChangeArrowheads="1"/>
          </p:cNvSpPr>
          <p:nvPr/>
        </p:nvSpPr>
        <p:spPr bwMode="auto">
          <a:xfrm>
            <a:off x="5667375" y="1936750"/>
            <a:ext cx="547688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50" name="Rectangle 314"/>
          <p:cNvSpPr>
            <a:spLocks noChangeArrowheads="1"/>
          </p:cNvSpPr>
          <p:nvPr/>
        </p:nvSpPr>
        <p:spPr bwMode="auto">
          <a:xfrm>
            <a:off x="6581775" y="1936750"/>
            <a:ext cx="547688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51" name="Rectangle 315"/>
          <p:cNvSpPr>
            <a:spLocks noChangeArrowheads="1"/>
          </p:cNvSpPr>
          <p:nvPr/>
        </p:nvSpPr>
        <p:spPr bwMode="auto">
          <a:xfrm>
            <a:off x="7500938" y="1938338"/>
            <a:ext cx="547687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52" name="Rectangle 316"/>
          <p:cNvSpPr>
            <a:spLocks noChangeArrowheads="1"/>
          </p:cNvSpPr>
          <p:nvPr/>
        </p:nvSpPr>
        <p:spPr bwMode="auto">
          <a:xfrm>
            <a:off x="1068388" y="1938338"/>
            <a:ext cx="731837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53" name="Rectangle 317"/>
          <p:cNvSpPr>
            <a:spLocks noChangeArrowheads="1"/>
          </p:cNvSpPr>
          <p:nvPr/>
        </p:nvSpPr>
        <p:spPr bwMode="auto">
          <a:xfrm>
            <a:off x="1985963" y="1938338"/>
            <a:ext cx="731837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54" name="Rectangle 318"/>
          <p:cNvSpPr>
            <a:spLocks noChangeArrowheads="1"/>
          </p:cNvSpPr>
          <p:nvPr/>
        </p:nvSpPr>
        <p:spPr bwMode="auto">
          <a:xfrm>
            <a:off x="2901950" y="1936750"/>
            <a:ext cx="731838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55" name="Rectangle 319"/>
          <p:cNvSpPr>
            <a:spLocks noChangeArrowheads="1"/>
          </p:cNvSpPr>
          <p:nvPr/>
        </p:nvSpPr>
        <p:spPr bwMode="auto">
          <a:xfrm>
            <a:off x="3817938" y="1938338"/>
            <a:ext cx="731837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56" name="Rectangle 320"/>
          <p:cNvSpPr>
            <a:spLocks noChangeArrowheads="1"/>
          </p:cNvSpPr>
          <p:nvPr/>
        </p:nvSpPr>
        <p:spPr bwMode="auto">
          <a:xfrm>
            <a:off x="4748213" y="1936750"/>
            <a:ext cx="731837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57" name="Rectangle 321"/>
          <p:cNvSpPr>
            <a:spLocks noChangeArrowheads="1"/>
          </p:cNvSpPr>
          <p:nvPr/>
        </p:nvSpPr>
        <p:spPr bwMode="auto">
          <a:xfrm>
            <a:off x="5667375" y="1936750"/>
            <a:ext cx="731838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58" name="Rectangle 322"/>
          <p:cNvSpPr>
            <a:spLocks noChangeArrowheads="1"/>
          </p:cNvSpPr>
          <p:nvPr/>
        </p:nvSpPr>
        <p:spPr bwMode="auto">
          <a:xfrm>
            <a:off x="6581775" y="1936750"/>
            <a:ext cx="731838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59" name="Rectangle 323"/>
          <p:cNvSpPr>
            <a:spLocks noChangeArrowheads="1"/>
          </p:cNvSpPr>
          <p:nvPr/>
        </p:nvSpPr>
        <p:spPr bwMode="auto">
          <a:xfrm>
            <a:off x="7500938" y="1938338"/>
            <a:ext cx="731837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60" name="Rectangle 324"/>
          <p:cNvSpPr>
            <a:spLocks noChangeArrowheads="1"/>
          </p:cNvSpPr>
          <p:nvPr/>
        </p:nvSpPr>
        <p:spPr bwMode="auto">
          <a:xfrm>
            <a:off x="1160463" y="22494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61" name="Rectangle 325"/>
          <p:cNvSpPr>
            <a:spLocks noChangeArrowheads="1"/>
          </p:cNvSpPr>
          <p:nvPr/>
        </p:nvSpPr>
        <p:spPr bwMode="auto">
          <a:xfrm>
            <a:off x="1893888" y="224790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62" name="Rectangle 326"/>
          <p:cNvSpPr>
            <a:spLocks noChangeArrowheads="1"/>
          </p:cNvSpPr>
          <p:nvPr/>
        </p:nvSpPr>
        <p:spPr bwMode="auto">
          <a:xfrm>
            <a:off x="2994025" y="22494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63" name="Rectangle 327"/>
          <p:cNvSpPr>
            <a:spLocks noChangeArrowheads="1"/>
          </p:cNvSpPr>
          <p:nvPr/>
        </p:nvSpPr>
        <p:spPr bwMode="auto">
          <a:xfrm>
            <a:off x="3727450" y="224790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64" name="Rectangle 328"/>
          <p:cNvSpPr>
            <a:spLocks noChangeArrowheads="1"/>
          </p:cNvSpPr>
          <p:nvPr/>
        </p:nvSpPr>
        <p:spPr bwMode="auto">
          <a:xfrm>
            <a:off x="4841875" y="22494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65" name="Rectangle 329"/>
          <p:cNvSpPr>
            <a:spLocks noChangeArrowheads="1"/>
          </p:cNvSpPr>
          <p:nvPr/>
        </p:nvSpPr>
        <p:spPr bwMode="auto">
          <a:xfrm>
            <a:off x="5575300" y="224790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66" name="Rectangle 330"/>
          <p:cNvSpPr>
            <a:spLocks noChangeArrowheads="1"/>
          </p:cNvSpPr>
          <p:nvPr/>
        </p:nvSpPr>
        <p:spPr bwMode="auto">
          <a:xfrm>
            <a:off x="6675438" y="22494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67" name="Rectangle 331"/>
          <p:cNvSpPr>
            <a:spLocks noChangeArrowheads="1"/>
          </p:cNvSpPr>
          <p:nvPr/>
        </p:nvSpPr>
        <p:spPr bwMode="auto">
          <a:xfrm>
            <a:off x="7408863" y="224790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68" name="Rectangle 332"/>
          <p:cNvSpPr>
            <a:spLocks noChangeArrowheads="1"/>
          </p:cNvSpPr>
          <p:nvPr/>
        </p:nvSpPr>
        <p:spPr bwMode="auto">
          <a:xfrm>
            <a:off x="1160463" y="2249488"/>
            <a:ext cx="365125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69" name="Rectangle 333"/>
          <p:cNvSpPr>
            <a:spLocks noChangeArrowheads="1"/>
          </p:cNvSpPr>
          <p:nvPr/>
        </p:nvSpPr>
        <p:spPr bwMode="auto">
          <a:xfrm>
            <a:off x="1893888" y="2247900"/>
            <a:ext cx="365125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70" name="Rectangle 334"/>
          <p:cNvSpPr>
            <a:spLocks noChangeArrowheads="1"/>
          </p:cNvSpPr>
          <p:nvPr/>
        </p:nvSpPr>
        <p:spPr bwMode="auto">
          <a:xfrm>
            <a:off x="2994025" y="2249488"/>
            <a:ext cx="365125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71" name="Rectangle 335"/>
          <p:cNvSpPr>
            <a:spLocks noChangeArrowheads="1"/>
          </p:cNvSpPr>
          <p:nvPr/>
        </p:nvSpPr>
        <p:spPr bwMode="auto">
          <a:xfrm>
            <a:off x="3727450" y="2247900"/>
            <a:ext cx="365125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72" name="Rectangle 336"/>
          <p:cNvSpPr>
            <a:spLocks noChangeArrowheads="1"/>
          </p:cNvSpPr>
          <p:nvPr/>
        </p:nvSpPr>
        <p:spPr bwMode="auto">
          <a:xfrm>
            <a:off x="4841875" y="2249488"/>
            <a:ext cx="365125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73" name="Rectangle 337"/>
          <p:cNvSpPr>
            <a:spLocks noChangeArrowheads="1"/>
          </p:cNvSpPr>
          <p:nvPr/>
        </p:nvSpPr>
        <p:spPr bwMode="auto">
          <a:xfrm>
            <a:off x="5575300" y="2247900"/>
            <a:ext cx="365125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74" name="Rectangle 338"/>
          <p:cNvSpPr>
            <a:spLocks noChangeArrowheads="1"/>
          </p:cNvSpPr>
          <p:nvPr/>
        </p:nvSpPr>
        <p:spPr bwMode="auto">
          <a:xfrm>
            <a:off x="6675438" y="2249488"/>
            <a:ext cx="365125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75" name="Rectangle 339"/>
          <p:cNvSpPr>
            <a:spLocks noChangeArrowheads="1"/>
          </p:cNvSpPr>
          <p:nvPr/>
        </p:nvSpPr>
        <p:spPr bwMode="auto">
          <a:xfrm>
            <a:off x="7408863" y="2247900"/>
            <a:ext cx="365125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76" name="Rectangle 340"/>
          <p:cNvSpPr>
            <a:spLocks noChangeArrowheads="1"/>
          </p:cNvSpPr>
          <p:nvPr/>
        </p:nvSpPr>
        <p:spPr bwMode="auto">
          <a:xfrm>
            <a:off x="1160463" y="2249488"/>
            <a:ext cx="547687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77" name="Rectangle 341"/>
          <p:cNvSpPr>
            <a:spLocks noChangeArrowheads="1"/>
          </p:cNvSpPr>
          <p:nvPr/>
        </p:nvSpPr>
        <p:spPr bwMode="auto">
          <a:xfrm>
            <a:off x="1893888" y="2247900"/>
            <a:ext cx="547687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78" name="Rectangle 342"/>
          <p:cNvSpPr>
            <a:spLocks noChangeArrowheads="1"/>
          </p:cNvSpPr>
          <p:nvPr/>
        </p:nvSpPr>
        <p:spPr bwMode="auto">
          <a:xfrm>
            <a:off x="2994025" y="2249488"/>
            <a:ext cx="547688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79" name="Rectangle 343"/>
          <p:cNvSpPr>
            <a:spLocks noChangeArrowheads="1"/>
          </p:cNvSpPr>
          <p:nvPr/>
        </p:nvSpPr>
        <p:spPr bwMode="auto">
          <a:xfrm>
            <a:off x="3727450" y="2247900"/>
            <a:ext cx="547688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80" name="Rectangle 344"/>
          <p:cNvSpPr>
            <a:spLocks noChangeArrowheads="1"/>
          </p:cNvSpPr>
          <p:nvPr/>
        </p:nvSpPr>
        <p:spPr bwMode="auto">
          <a:xfrm>
            <a:off x="4841875" y="2249488"/>
            <a:ext cx="547688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81" name="Rectangle 345"/>
          <p:cNvSpPr>
            <a:spLocks noChangeArrowheads="1"/>
          </p:cNvSpPr>
          <p:nvPr/>
        </p:nvSpPr>
        <p:spPr bwMode="auto">
          <a:xfrm>
            <a:off x="5575300" y="2247900"/>
            <a:ext cx="547688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82" name="Rectangle 346"/>
          <p:cNvSpPr>
            <a:spLocks noChangeArrowheads="1"/>
          </p:cNvSpPr>
          <p:nvPr/>
        </p:nvSpPr>
        <p:spPr bwMode="auto">
          <a:xfrm>
            <a:off x="6675438" y="2249488"/>
            <a:ext cx="547687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83" name="Rectangle 347"/>
          <p:cNvSpPr>
            <a:spLocks noChangeArrowheads="1"/>
          </p:cNvSpPr>
          <p:nvPr/>
        </p:nvSpPr>
        <p:spPr bwMode="auto">
          <a:xfrm>
            <a:off x="7408863" y="2247900"/>
            <a:ext cx="547687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84" name="Rectangle 348"/>
          <p:cNvSpPr>
            <a:spLocks noChangeArrowheads="1"/>
          </p:cNvSpPr>
          <p:nvPr/>
        </p:nvSpPr>
        <p:spPr bwMode="auto">
          <a:xfrm>
            <a:off x="1162050" y="2247900"/>
            <a:ext cx="1462088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85" name="Rectangle 349"/>
          <p:cNvSpPr>
            <a:spLocks noChangeArrowheads="1"/>
          </p:cNvSpPr>
          <p:nvPr/>
        </p:nvSpPr>
        <p:spPr bwMode="auto">
          <a:xfrm>
            <a:off x="2995613" y="2247900"/>
            <a:ext cx="1462087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86" name="Rectangle 350"/>
          <p:cNvSpPr>
            <a:spLocks noChangeArrowheads="1"/>
          </p:cNvSpPr>
          <p:nvPr/>
        </p:nvSpPr>
        <p:spPr bwMode="auto">
          <a:xfrm>
            <a:off x="4843463" y="2247900"/>
            <a:ext cx="1462087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87" name="Rectangle 351"/>
          <p:cNvSpPr>
            <a:spLocks noChangeArrowheads="1"/>
          </p:cNvSpPr>
          <p:nvPr/>
        </p:nvSpPr>
        <p:spPr bwMode="auto">
          <a:xfrm>
            <a:off x="6677025" y="2247900"/>
            <a:ext cx="1462088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88" name="Rectangle 352"/>
          <p:cNvSpPr>
            <a:spLocks noChangeArrowheads="1"/>
          </p:cNvSpPr>
          <p:nvPr/>
        </p:nvSpPr>
        <p:spPr bwMode="auto">
          <a:xfrm>
            <a:off x="1371600" y="255270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89" name="Rectangle 353"/>
          <p:cNvSpPr>
            <a:spLocks noChangeArrowheads="1"/>
          </p:cNvSpPr>
          <p:nvPr/>
        </p:nvSpPr>
        <p:spPr bwMode="auto">
          <a:xfrm>
            <a:off x="2101850" y="255270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90" name="Rectangle 354"/>
          <p:cNvSpPr>
            <a:spLocks noChangeArrowheads="1"/>
          </p:cNvSpPr>
          <p:nvPr/>
        </p:nvSpPr>
        <p:spPr bwMode="auto">
          <a:xfrm>
            <a:off x="2833688" y="255270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91" name="Rectangle 355"/>
          <p:cNvSpPr>
            <a:spLocks noChangeArrowheads="1"/>
          </p:cNvSpPr>
          <p:nvPr/>
        </p:nvSpPr>
        <p:spPr bwMode="auto">
          <a:xfrm>
            <a:off x="3563938" y="2552700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92" name="Rectangle 356"/>
          <p:cNvSpPr>
            <a:spLocks noChangeArrowheads="1"/>
          </p:cNvSpPr>
          <p:nvPr/>
        </p:nvSpPr>
        <p:spPr bwMode="auto">
          <a:xfrm>
            <a:off x="5054600" y="25542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93" name="Rectangle 357"/>
          <p:cNvSpPr>
            <a:spLocks noChangeArrowheads="1"/>
          </p:cNvSpPr>
          <p:nvPr/>
        </p:nvSpPr>
        <p:spPr bwMode="auto">
          <a:xfrm>
            <a:off x="5784850" y="25542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94" name="Rectangle 358"/>
          <p:cNvSpPr>
            <a:spLocks noChangeArrowheads="1"/>
          </p:cNvSpPr>
          <p:nvPr/>
        </p:nvSpPr>
        <p:spPr bwMode="auto">
          <a:xfrm>
            <a:off x="6516688" y="25542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95" name="Rectangle 359"/>
          <p:cNvSpPr>
            <a:spLocks noChangeArrowheads="1"/>
          </p:cNvSpPr>
          <p:nvPr/>
        </p:nvSpPr>
        <p:spPr bwMode="auto">
          <a:xfrm>
            <a:off x="7246938" y="25542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96" name="Rectangle 360"/>
          <p:cNvSpPr>
            <a:spLocks noChangeArrowheads="1"/>
          </p:cNvSpPr>
          <p:nvPr/>
        </p:nvSpPr>
        <p:spPr bwMode="auto">
          <a:xfrm>
            <a:off x="1371600" y="2552700"/>
            <a:ext cx="365125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97" name="Rectangle 361"/>
          <p:cNvSpPr>
            <a:spLocks noChangeArrowheads="1"/>
          </p:cNvSpPr>
          <p:nvPr/>
        </p:nvSpPr>
        <p:spPr bwMode="auto">
          <a:xfrm>
            <a:off x="2101850" y="2552700"/>
            <a:ext cx="365125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98" name="Rectangle 362"/>
          <p:cNvSpPr>
            <a:spLocks noChangeArrowheads="1"/>
          </p:cNvSpPr>
          <p:nvPr/>
        </p:nvSpPr>
        <p:spPr bwMode="auto">
          <a:xfrm>
            <a:off x="2833688" y="2552700"/>
            <a:ext cx="365125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299" name="Rectangle 363"/>
          <p:cNvSpPr>
            <a:spLocks noChangeArrowheads="1"/>
          </p:cNvSpPr>
          <p:nvPr/>
        </p:nvSpPr>
        <p:spPr bwMode="auto">
          <a:xfrm>
            <a:off x="3563938" y="2552700"/>
            <a:ext cx="365125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00" name="Rectangle 364"/>
          <p:cNvSpPr>
            <a:spLocks noChangeArrowheads="1"/>
          </p:cNvSpPr>
          <p:nvPr/>
        </p:nvSpPr>
        <p:spPr bwMode="auto">
          <a:xfrm>
            <a:off x="5054600" y="2554288"/>
            <a:ext cx="365125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01" name="Rectangle 365"/>
          <p:cNvSpPr>
            <a:spLocks noChangeArrowheads="1"/>
          </p:cNvSpPr>
          <p:nvPr/>
        </p:nvSpPr>
        <p:spPr bwMode="auto">
          <a:xfrm>
            <a:off x="5784850" y="2554288"/>
            <a:ext cx="365125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02" name="Rectangle 366"/>
          <p:cNvSpPr>
            <a:spLocks noChangeArrowheads="1"/>
          </p:cNvSpPr>
          <p:nvPr/>
        </p:nvSpPr>
        <p:spPr bwMode="auto">
          <a:xfrm>
            <a:off x="6516688" y="2554288"/>
            <a:ext cx="365125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03" name="Rectangle 367"/>
          <p:cNvSpPr>
            <a:spLocks noChangeArrowheads="1"/>
          </p:cNvSpPr>
          <p:nvPr/>
        </p:nvSpPr>
        <p:spPr bwMode="auto">
          <a:xfrm>
            <a:off x="7246938" y="2554288"/>
            <a:ext cx="365125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04" name="Rectangle 368"/>
          <p:cNvSpPr>
            <a:spLocks noChangeArrowheads="1"/>
          </p:cNvSpPr>
          <p:nvPr/>
        </p:nvSpPr>
        <p:spPr bwMode="auto">
          <a:xfrm>
            <a:off x="1371600" y="2552700"/>
            <a:ext cx="547688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05" name="Rectangle 369"/>
          <p:cNvSpPr>
            <a:spLocks noChangeArrowheads="1"/>
          </p:cNvSpPr>
          <p:nvPr/>
        </p:nvSpPr>
        <p:spPr bwMode="auto">
          <a:xfrm>
            <a:off x="2101850" y="2552700"/>
            <a:ext cx="547688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06" name="Rectangle 370"/>
          <p:cNvSpPr>
            <a:spLocks noChangeArrowheads="1"/>
          </p:cNvSpPr>
          <p:nvPr/>
        </p:nvSpPr>
        <p:spPr bwMode="auto">
          <a:xfrm>
            <a:off x="2833688" y="2552700"/>
            <a:ext cx="547687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07" name="Rectangle 371"/>
          <p:cNvSpPr>
            <a:spLocks noChangeArrowheads="1"/>
          </p:cNvSpPr>
          <p:nvPr/>
        </p:nvSpPr>
        <p:spPr bwMode="auto">
          <a:xfrm>
            <a:off x="3563938" y="2552700"/>
            <a:ext cx="547687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08" name="Rectangle 372"/>
          <p:cNvSpPr>
            <a:spLocks noChangeArrowheads="1"/>
          </p:cNvSpPr>
          <p:nvPr/>
        </p:nvSpPr>
        <p:spPr bwMode="auto">
          <a:xfrm>
            <a:off x="5054600" y="2554288"/>
            <a:ext cx="547688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09" name="Rectangle 373"/>
          <p:cNvSpPr>
            <a:spLocks noChangeArrowheads="1"/>
          </p:cNvSpPr>
          <p:nvPr/>
        </p:nvSpPr>
        <p:spPr bwMode="auto">
          <a:xfrm>
            <a:off x="5784850" y="2554288"/>
            <a:ext cx="547688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10" name="Rectangle 374"/>
          <p:cNvSpPr>
            <a:spLocks noChangeArrowheads="1"/>
          </p:cNvSpPr>
          <p:nvPr/>
        </p:nvSpPr>
        <p:spPr bwMode="auto">
          <a:xfrm>
            <a:off x="6516688" y="2554288"/>
            <a:ext cx="547687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11" name="Rectangle 375"/>
          <p:cNvSpPr>
            <a:spLocks noChangeArrowheads="1"/>
          </p:cNvSpPr>
          <p:nvPr/>
        </p:nvSpPr>
        <p:spPr bwMode="auto">
          <a:xfrm>
            <a:off x="7246938" y="2554288"/>
            <a:ext cx="547687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12" name="Rectangle 376"/>
          <p:cNvSpPr>
            <a:spLocks noChangeArrowheads="1"/>
          </p:cNvSpPr>
          <p:nvPr/>
        </p:nvSpPr>
        <p:spPr bwMode="auto">
          <a:xfrm>
            <a:off x="1371600" y="2552700"/>
            <a:ext cx="29257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13" name="Rectangle 377"/>
          <p:cNvSpPr>
            <a:spLocks noChangeArrowheads="1"/>
          </p:cNvSpPr>
          <p:nvPr/>
        </p:nvSpPr>
        <p:spPr bwMode="auto">
          <a:xfrm>
            <a:off x="5054600" y="2554288"/>
            <a:ext cx="29257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14" name="Rectangle 378"/>
          <p:cNvSpPr>
            <a:spLocks noChangeArrowheads="1"/>
          </p:cNvSpPr>
          <p:nvPr/>
        </p:nvSpPr>
        <p:spPr bwMode="auto">
          <a:xfrm>
            <a:off x="5048250" y="4946650"/>
            <a:ext cx="2925763" cy="182563"/>
          </a:xfrm>
          <a:prstGeom prst="rect">
            <a:avLst/>
          </a:prstGeom>
          <a:solidFill>
            <a:srgbClr val="00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15" name="Rectangle 379"/>
          <p:cNvSpPr>
            <a:spLocks noChangeArrowheads="1"/>
          </p:cNvSpPr>
          <p:nvPr/>
        </p:nvSpPr>
        <p:spPr bwMode="auto">
          <a:xfrm>
            <a:off x="1760538" y="5251450"/>
            <a:ext cx="182562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16" name="Rectangle 380"/>
          <p:cNvSpPr>
            <a:spLocks noChangeArrowheads="1"/>
          </p:cNvSpPr>
          <p:nvPr/>
        </p:nvSpPr>
        <p:spPr bwMode="auto">
          <a:xfrm>
            <a:off x="2492375" y="5249863"/>
            <a:ext cx="182563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17" name="Rectangle 381"/>
          <p:cNvSpPr>
            <a:spLocks noChangeArrowheads="1"/>
          </p:cNvSpPr>
          <p:nvPr/>
        </p:nvSpPr>
        <p:spPr bwMode="auto">
          <a:xfrm>
            <a:off x="3222625" y="5249863"/>
            <a:ext cx="182563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18" name="Rectangle 382"/>
          <p:cNvSpPr>
            <a:spLocks noChangeArrowheads="1"/>
          </p:cNvSpPr>
          <p:nvPr/>
        </p:nvSpPr>
        <p:spPr bwMode="auto">
          <a:xfrm>
            <a:off x="3952875" y="5251450"/>
            <a:ext cx="182563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19" name="Rectangle 383"/>
          <p:cNvSpPr>
            <a:spLocks noChangeArrowheads="1"/>
          </p:cNvSpPr>
          <p:nvPr/>
        </p:nvSpPr>
        <p:spPr bwMode="auto">
          <a:xfrm>
            <a:off x="4686300" y="5253038"/>
            <a:ext cx="182563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20" name="Rectangle 384"/>
          <p:cNvSpPr>
            <a:spLocks noChangeArrowheads="1"/>
          </p:cNvSpPr>
          <p:nvPr/>
        </p:nvSpPr>
        <p:spPr bwMode="auto">
          <a:xfrm>
            <a:off x="5418138" y="5253038"/>
            <a:ext cx="182562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21" name="Rectangle 385"/>
          <p:cNvSpPr>
            <a:spLocks noChangeArrowheads="1"/>
          </p:cNvSpPr>
          <p:nvPr/>
        </p:nvSpPr>
        <p:spPr bwMode="auto">
          <a:xfrm>
            <a:off x="6146800" y="5251450"/>
            <a:ext cx="182563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22" name="Rectangle 386"/>
          <p:cNvSpPr>
            <a:spLocks noChangeArrowheads="1"/>
          </p:cNvSpPr>
          <p:nvPr/>
        </p:nvSpPr>
        <p:spPr bwMode="auto">
          <a:xfrm>
            <a:off x="6880225" y="5251450"/>
            <a:ext cx="182563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23" name="Rectangle 387"/>
          <p:cNvSpPr>
            <a:spLocks noChangeArrowheads="1"/>
          </p:cNvSpPr>
          <p:nvPr/>
        </p:nvSpPr>
        <p:spPr bwMode="auto">
          <a:xfrm>
            <a:off x="1760538" y="2859088"/>
            <a:ext cx="182562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24" name="Rectangle 388"/>
          <p:cNvSpPr>
            <a:spLocks noChangeArrowheads="1"/>
          </p:cNvSpPr>
          <p:nvPr/>
        </p:nvSpPr>
        <p:spPr bwMode="auto">
          <a:xfrm>
            <a:off x="2492375" y="285750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25" name="Rectangle 389"/>
          <p:cNvSpPr>
            <a:spLocks noChangeArrowheads="1"/>
          </p:cNvSpPr>
          <p:nvPr/>
        </p:nvSpPr>
        <p:spPr bwMode="auto">
          <a:xfrm>
            <a:off x="3222625" y="2857500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26" name="Rectangle 390"/>
          <p:cNvSpPr>
            <a:spLocks noChangeArrowheads="1"/>
          </p:cNvSpPr>
          <p:nvPr/>
        </p:nvSpPr>
        <p:spPr bwMode="auto">
          <a:xfrm>
            <a:off x="3952875" y="2859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27" name="Rectangle 391"/>
          <p:cNvSpPr>
            <a:spLocks noChangeArrowheads="1"/>
          </p:cNvSpPr>
          <p:nvPr/>
        </p:nvSpPr>
        <p:spPr bwMode="auto">
          <a:xfrm>
            <a:off x="4686300" y="2860675"/>
            <a:ext cx="182563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28" name="Rectangle 392"/>
          <p:cNvSpPr>
            <a:spLocks noChangeArrowheads="1"/>
          </p:cNvSpPr>
          <p:nvPr/>
        </p:nvSpPr>
        <p:spPr bwMode="auto">
          <a:xfrm>
            <a:off x="5418138" y="2860675"/>
            <a:ext cx="182562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29" name="Rectangle 393"/>
          <p:cNvSpPr>
            <a:spLocks noChangeArrowheads="1"/>
          </p:cNvSpPr>
          <p:nvPr/>
        </p:nvSpPr>
        <p:spPr bwMode="auto">
          <a:xfrm>
            <a:off x="6146800" y="2859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30" name="Rectangle 394"/>
          <p:cNvSpPr>
            <a:spLocks noChangeArrowheads="1"/>
          </p:cNvSpPr>
          <p:nvPr/>
        </p:nvSpPr>
        <p:spPr bwMode="auto">
          <a:xfrm>
            <a:off x="6880225" y="2859088"/>
            <a:ext cx="182563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31" name="Rectangle 395"/>
          <p:cNvSpPr>
            <a:spLocks noChangeArrowheads="1"/>
          </p:cNvSpPr>
          <p:nvPr/>
        </p:nvSpPr>
        <p:spPr bwMode="auto">
          <a:xfrm>
            <a:off x="1760538" y="2859088"/>
            <a:ext cx="365125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32" name="Rectangle 396"/>
          <p:cNvSpPr>
            <a:spLocks noChangeArrowheads="1"/>
          </p:cNvSpPr>
          <p:nvPr/>
        </p:nvSpPr>
        <p:spPr bwMode="auto">
          <a:xfrm>
            <a:off x="2492375" y="2857500"/>
            <a:ext cx="365125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33" name="Rectangle 397"/>
          <p:cNvSpPr>
            <a:spLocks noChangeArrowheads="1"/>
          </p:cNvSpPr>
          <p:nvPr/>
        </p:nvSpPr>
        <p:spPr bwMode="auto">
          <a:xfrm>
            <a:off x="3222625" y="2857500"/>
            <a:ext cx="365125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34" name="Rectangle 398"/>
          <p:cNvSpPr>
            <a:spLocks noChangeArrowheads="1"/>
          </p:cNvSpPr>
          <p:nvPr/>
        </p:nvSpPr>
        <p:spPr bwMode="auto">
          <a:xfrm>
            <a:off x="3952875" y="2859088"/>
            <a:ext cx="365125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35" name="Rectangle 399"/>
          <p:cNvSpPr>
            <a:spLocks noChangeArrowheads="1"/>
          </p:cNvSpPr>
          <p:nvPr/>
        </p:nvSpPr>
        <p:spPr bwMode="auto">
          <a:xfrm>
            <a:off x="4686300" y="2860675"/>
            <a:ext cx="365125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36" name="Rectangle 400"/>
          <p:cNvSpPr>
            <a:spLocks noChangeArrowheads="1"/>
          </p:cNvSpPr>
          <p:nvPr/>
        </p:nvSpPr>
        <p:spPr bwMode="auto">
          <a:xfrm>
            <a:off x="5418138" y="2860675"/>
            <a:ext cx="365125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37" name="Rectangle 401"/>
          <p:cNvSpPr>
            <a:spLocks noChangeArrowheads="1"/>
          </p:cNvSpPr>
          <p:nvPr/>
        </p:nvSpPr>
        <p:spPr bwMode="auto">
          <a:xfrm>
            <a:off x="6146800" y="2859088"/>
            <a:ext cx="365125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38" name="Rectangle 402"/>
          <p:cNvSpPr>
            <a:spLocks noChangeArrowheads="1"/>
          </p:cNvSpPr>
          <p:nvPr/>
        </p:nvSpPr>
        <p:spPr bwMode="auto">
          <a:xfrm>
            <a:off x="6880225" y="2859088"/>
            <a:ext cx="365125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39" name="Rectangle 403"/>
          <p:cNvSpPr>
            <a:spLocks noChangeArrowheads="1"/>
          </p:cNvSpPr>
          <p:nvPr/>
        </p:nvSpPr>
        <p:spPr bwMode="auto">
          <a:xfrm>
            <a:off x="1760538" y="5251450"/>
            <a:ext cx="365125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40" name="Rectangle 404"/>
          <p:cNvSpPr>
            <a:spLocks noChangeArrowheads="1"/>
          </p:cNvSpPr>
          <p:nvPr/>
        </p:nvSpPr>
        <p:spPr bwMode="auto">
          <a:xfrm>
            <a:off x="2492375" y="5249863"/>
            <a:ext cx="365125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41" name="Rectangle 405"/>
          <p:cNvSpPr>
            <a:spLocks noChangeArrowheads="1"/>
          </p:cNvSpPr>
          <p:nvPr/>
        </p:nvSpPr>
        <p:spPr bwMode="auto">
          <a:xfrm>
            <a:off x="3222625" y="5249863"/>
            <a:ext cx="365125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42" name="Rectangle 406"/>
          <p:cNvSpPr>
            <a:spLocks noChangeArrowheads="1"/>
          </p:cNvSpPr>
          <p:nvPr/>
        </p:nvSpPr>
        <p:spPr bwMode="auto">
          <a:xfrm>
            <a:off x="3952875" y="5251450"/>
            <a:ext cx="365125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43" name="Rectangle 407"/>
          <p:cNvSpPr>
            <a:spLocks noChangeArrowheads="1"/>
          </p:cNvSpPr>
          <p:nvPr/>
        </p:nvSpPr>
        <p:spPr bwMode="auto">
          <a:xfrm>
            <a:off x="4686300" y="5253038"/>
            <a:ext cx="365125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44" name="Rectangle 408"/>
          <p:cNvSpPr>
            <a:spLocks noChangeArrowheads="1"/>
          </p:cNvSpPr>
          <p:nvPr/>
        </p:nvSpPr>
        <p:spPr bwMode="auto">
          <a:xfrm>
            <a:off x="5418138" y="5253038"/>
            <a:ext cx="365125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45" name="Rectangle 409"/>
          <p:cNvSpPr>
            <a:spLocks noChangeArrowheads="1"/>
          </p:cNvSpPr>
          <p:nvPr/>
        </p:nvSpPr>
        <p:spPr bwMode="auto">
          <a:xfrm>
            <a:off x="6146800" y="5251450"/>
            <a:ext cx="365125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46" name="Rectangle 410"/>
          <p:cNvSpPr>
            <a:spLocks noChangeArrowheads="1"/>
          </p:cNvSpPr>
          <p:nvPr/>
        </p:nvSpPr>
        <p:spPr bwMode="auto">
          <a:xfrm>
            <a:off x="6880225" y="5251450"/>
            <a:ext cx="365125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47" name="Rectangle 411"/>
          <p:cNvSpPr>
            <a:spLocks noChangeArrowheads="1"/>
          </p:cNvSpPr>
          <p:nvPr/>
        </p:nvSpPr>
        <p:spPr bwMode="auto">
          <a:xfrm>
            <a:off x="1760538" y="5251450"/>
            <a:ext cx="547687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48" name="Rectangle 412"/>
          <p:cNvSpPr>
            <a:spLocks noChangeArrowheads="1"/>
          </p:cNvSpPr>
          <p:nvPr/>
        </p:nvSpPr>
        <p:spPr bwMode="auto">
          <a:xfrm>
            <a:off x="2492375" y="5249863"/>
            <a:ext cx="547688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49" name="Rectangle 413"/>
          <p:cNvSpPr>
            <a:spLocks noChangeArrowheads="1"/>
          </p:cNvSpPr>
          <p:nvPr/>
        </p:nvSpPr>
        <p:spPr bwMode="auto">
          <a:xfrm>
            <a:off x="3222625" y="5249863"/>
            <a:ext cx="547688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50" name="Rectangle 414"/>
          <p:cNvSpPr>
            <a:spLocks noChangeArrowheads="1"/>
          </p:cNvSpPr>
          <p:nvPr/>
        </p:nvSpPr>
        <p:spPr bwMode="auto">
          <a:xfrm>
            <a:off x="3952875" y="5251450"/>
            <a:ext cx="547688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51" name="Rectangle 415"/>
          <p:cNvSpPr>
            <a:spLocks noChangeArrowheads="1"/>
          </p:cNvSpPr>
          <p:nvPr/>
        </p:nvSpPr>
        <p:spPr bwMode="auto">
          <a:xfrm>
            <a:off x="4686300" y="5253038"/>
            <a:ext cx="547688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52" name="Rectangle 416"/>
          <p:cNvSpPr>
            <a:spLocks noChangeArrowheads="1"/>
          </p:cNvSpPr>
          <p:nvPr/>
        </p:nvSpPr>
        <p:spPr bwMode="auto">
          <a:xfrm>
            <a:off x="5418138" y="5253038"/>
            <a:ext cx="547687" cy="182562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53" name="Rectangle 417"/>
          <p:cNvSpPr>
            <a:spLocks noChangeArrowheads="1"/>
          </p:cNvSpPr>
          <p:nvPr/>
        </p:nvSpPr>
        <p:spPr bwMode="auto">
          <a:xfrm>
            <a:off x="6146800" y="5251450"/>
            <a:ext cx="547688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54" name="Rectangle 418"/>
          <p:cNvSpPr>
            <a:spLocks noChangeArrowheads="1"/>
          </p:cNvSpPr>
          <p:nvPr/>
        </p:nvSpPr>
        <p:spPr bwMode="auto">
          <a:xfrm>
            <a:off x="6880225" y="5251450"/>
            <a:ext cx="547688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55" name="Rectangle 419"/>
          <p:cNvSpPr>
            <a:spLocks noChangeArrowheads="1"/>
          </p:cNvSpPr>
          <p:nvPr/>
        </p:nvSpPr>
        <p:spPr bwMode="auto">
          <a:xfrm>
            <a:off x="1760538" y="2859088"/>
            <a:ext cx="547687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56" name="Rectangle 420"/>
          <p:cNvSpPr>
            <a:spLocks noChangeArrowheads="1"/>
          </p:cNvSpPr>
          <p:nvPr/>
        </p:nvSpPr>
        <p:spPr bwMode="auto">
          <a:xfrm>
            <a:off x="2492375" y="2857500"/>
            <a:ext cx="547688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57" name="Rectangle 421"/>
          <p:cNvSpPr>
            <a:spLocks noChangeArrowheads="1"/>
          </p:cNvSpPr>
          <p:nvPr/>
        </p:nvSpPr>
        <p:spPr bwMode="auto">
          <a:xfrm>
            <a:off x="3222625" y="2857500"/>
            <a:ext cx="547688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58" name="Rectangle 422"/>
          <p:cNvSpPr>
            <a:spLocks noChangeArrowheads="1"/>
          </p:cNvSpPr>
          <p:nvPr/>
        </p:nvSpPr>
        <p:spPr bwMode="auto">
          <a:xfrm>
            <a:off x="3952875" y="2859088"/>
            <a:ext cx="547688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59" name="Rectangle 423"/>
          <p:cNvSpPr>
            <a:spLocks noChangeArrowheads="1"/>
          </p:cNvSpPr>
          <p:nvPr/>
        </p:nvSpPr>
        <p:spPr bwMode="auto">
          <a:xfrm>
            <a:off x="4686300" y="2860675"/>
            <a:ext cx="547688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60" name="Rectangle 424"/>
          <p:cNvSpPr>
            <a:spLocks noChangeArrowheads="1"/>
          </p:cNvSpPr>
          <p:nvPr/>
        </p:nvSpPr>
        <p:spPr bwMode="auto">
          <a:xfrm>
            <a:off x="5418138" y="2860675"/>
            <a:ext cx="547687" cy="182563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61" name="Rectangle 425"/>
          <p:cNvSpPr>
            <a:spLocks noChangeArrowheads="1"/>
          </p:cNvSpPr>
          <p:nvPr/>
        </p:nvSpPr>
        <p:spPr bwMode="auto">
          <a:xfrm>
            <a:off x="6146800" y="2859088"/>
            <a:ext cx="547688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62" name="Rectangle 426"/>
          <p:cNvSpPr>
            <a:spLocks noChangeArrowheads="1"/>
          </p:cNvSpPr>
          <p:nvPr/>
        </p:nvSpPr>
        <p:spPr bwMode="auto">
          <a:xfrm>
            <a:off x="6880225" y="2859088"/>
            <a:ext cx="547688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63" name="Rectangle 427"/>
          <p:cNvSpPr>
            <a:spLocks noChangeArrowheads="1"/>
          </p:cNvSpPr>
          <p:nvPr/>
        </p:nvSpPr>
        <p:spPr bwMode="auto">
          <a:xfrm>
            <a:off x="1760538" y="5251450"/>
            <a:ext cx="5849937" cy="18256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rgbClr val="FF000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80364" name="Rectangle 428"/>
          <p:cNvSpPr>
            <a:spLocks noChangeArrowheads="1"/>
          </p:cNvSpPr>
          <p:nvPr/>
        </p:nvSpPr>
        <p:spPr bwMode="auto">
          <a:xfrm>
            <a:off x="1760538" y="2859088"/>
            <a:ext cx="5849937" cy="182562"/>
          </a:xfrm>
          <a:prstGeom prst="rect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grpSp>
        <p:nvGrpSpPr>
          <p:cNvPr id="5" name="Group 429"/>
          <p:cNvGrpSpPr>
            <a:grpSpLocks/>
          </p:cNvGrpSpPr>
          <p:nvPr/>
        </p:nvGrpSpPr>
        <p:grpSpPr bwMode="auto">
          <a:xfrm>
            <a:off x="2362200" y="5614988"/>
            <a:ext cx="4603750" cy="381000"/>
            <a:chOff x="876" y="3900"/>
            <a:chExt cx="2900" cy="240"/>
          </a:xfrm>
        </p:grpSpPr>
        <p:sp>
          <p:nvSpPr>
            <p:cNvPr id="680366" name="Rectangle 430"/>
            <p:cNvSpPr>
              <a:spLocks noChangeArrowheads="1"/>
            </p:cNvSpPr>
            <p:nvPr/>
          </p:nvSpPr>
          <p:spPr bwMode="auto">
            <a:xfrm>
              <a:off x="876" y="3900"/>
              <a:ext cx="2832" cy="23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31"/>
            <p:cNvGrpSpPr>
              <a:grpSpLocks/>
            </p:cNvGrpSpPr>
            <p:nvPr/>
          </p:nvGrpSpPr>
          <p:grpSpPr bwMode="auto">
            <a:xfrm>
              <a:off x="969" y="3906"/>
              <a:ext cx="1042" cy="231"/>
              <a:chOff x="507" y="3906"/>
              <a:chExt cx="1042" cy="231"/>
            </a:xfrm>
          </p:grpSpPr>
          <p:sp>
            <p:nvSpPr>
              <p:cNvPr id="680368" name="Rectangle 432"/>
              <p:cNvSpPr>
                <a:spLocks noChangeArrowheads="1"/>
              </p:cNvSpPr>
              <p:nvPr/>
            </p:nvSpPr>
            <p:spPr bwMode="auto">
              <a:xfrm>
                <a:off x="507" y="3960"/>
                <a:ext cx="115" cy="115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80369" name="Text Box 433"/>
              <p:cNvSpPr txBox="1">
                <a:spLocks noChangeArrowheads="1"/>
              </p:cNvSpPr>
              <p:nvPr/>
            </p:nvSpPr>
            <p:spPr bwMode="auto">
              <a:xfrm>
                <a:off x="605" y="3906"/>
                <a:ext cx="94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800" b="0">
                    <a:latin typeface="Arial" charset="0"/>
                    <a:cs typeface="Arial" charset="0"/>
                  </a:rPr>
                  <a:t>Cache miss</a:t>
                </a:r>
              </a:p>
            </p:txBody>
          </p:sp>
        </p:grpSp>
        <p:grpSp>
          <p:nvGrpSpPr>
            <p:cNvPr id="7" name="Group 434"/>
            <p:cNvGrpSpPr>
              <a:grpSpLocks/>
            </p:cNvGrpSpPr>
            <p:nvPr/>
          </p:nvGrpSpPr>
          <p:grpSpPr bwMode="auto">
            <a:xfrm>
              <a:off x="2059" y="3909"/>
              <a:ext cx="1013" cy="231"/>
              <a:chOff x="2059" y="3909"/>
              <a:chExt cx="1013" cy="231"/>
            </a:xfrm>
          </p:grpSpPr>
          <p:sp>
            <p:nvSpPr>
              <p:cNvPr id="680371" name="Rectangle 435"/>
              <p:cNvSpPr>
                <a:spLocks noChangeArrowheads="1"/>
              </p:cNvSpPr>
              <p:nvPr/>
            </p:nvSpPr>
            <p:spPr bwMode="auto">
              <a:xfrm>
                <a:off x="2059" y="3962"/>
                <a:ext cx="115" cy="115"/>
              </a:xfrm>
              <a:prstGeom prst="rect">
                <a:avLst/>
              </a:prstGeom>
              <a:solidFill>
                <a:srgbClr val="00CC00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80372" name="Text Box 436"/>
              <p:cNvSpPr txBox="1">
                <a:spLocks noChangeArrowheads="1"/>
              </p:cNvSpPr>
              <p:nvPr/>
            </p:nvSpPr>
            <p:spPr bwMode="auto">
              <a:xfrm>
                <a:off x="2156" y="3909"/>
                <a:ext cx="9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800" b="0">
                    <a:latin typeface="Arial" charset="0"/>
                    <a:cs typeface="Arial" charset="0"/>
                  </a:rPr>
                  <a:t>Cache hit</a:t>
                </a:r>
              </a:p>
            </p:txBody>
          </p:sp>
        </p:grpSp>
        <p:grpSp>
          <p:nvGrpSpPr>
            <p:cNvPr id="8" name="Group 437"/>
            <p:cNvGrpSpPr>
              <a:grpSpLocks/>
            </p:cNvGrpSpPr>
            <p:nvPr/>
          </p:nvGrpSpPr>
          <p:grpSpPr bwMode="auto">
            <a:xfrm>
              <a:off x="3031" y="3907"/>
              <a:ext cx="745" cy="231"/>
              <a:chOff x="3763" y="3907"/>
              <a:chExt cx="745" cy="231"/>
            </a:xfrm>
          </p:grpSpPr>
          <p:sp>
            <p:nvSpPr>
              <p:cNvPr id="680374" name="Rectangle 438"/>
              <p:cNvSpPr>
                <a:spLocks noChangeArrowheads="1"/>
              </p:cNvSpPr>
              <p:nvPr/>
            </p:nvSpPr>
            <p:spPr bwMode="auto">
              <a:xfrm>
                <a:off x="3763" y="3964"/>
                <a:ext cx="115" cy="115"/>
              </a:xfrm>
              <a:prstGeom prst="rect">
                <a:avLst/>
              </a:prstGeom>
              <a:gradFill rotWithShape="1">
                <a:gsLst>
                  <a:gs pos="0">
                    <a:srgbClr val="00CC00"/>
                  </a:gs>
                  <a:gs pos="100000">
                    <a:srgbClr val="FF0000"/>
                  </a:gs>
                </a:gsLst>
                <a:lin ang="5400000" scaled="1"/>
              </a:gradFill>
              <a:ln w="127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80375" name="Text Box 439"/>
              <p:cNvSpPr txBox="1">
                <a:spLocks noChangeArrowheads="1"/>
              </p:cNvSpPr>
              <p:nvPr/>
            </p:nvSpPr>
            <p:spPr bwMode="auto">
              <a:xfrm>
                <a:off x="3863" y="3907"/>
                <a:ext cx="64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800" b="0">
                    <a:latin typeface="Arial" charset="0"/>
                    <a:cs typeface="Arial" charset="0"/>
                  </a:rPr>
                  <a:t>Mixed</a:t>
                </a:r>
              </a:p>
            </p:txBody>
          </p:sp>
        </p:grpSp>
      </p:grpSp>
      <p:sp>
        <p:nvSpPr>
          <p:cNvPr id="680376" name="Rectangle 440"/>
          <p:cNvSpPr>
            <a:spLocks noChangeArrowheads="1"/>
          </p:cNvSpPr>
          <p:nvPr/>
        </p:nvSpPr>
        <p:spPr bwMode="auto">
          <a:xfrm>
            <a:off x="7448550" y="5681663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77" name="Rectangle 441"/>
          <p:cNvSpPr>
            <a:spLocks noChangeArrowheads="1"/>
          </p:cNvSpPr>
          <p:nvPr/>
        </p:nvSpPr>
        <p:spPr bwMode="auto">
          <a:xfrm>
            <a:off x="7448550" y="5681663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78" name="Rectangle 442"/>
          <p:cNvSpPr>
            <a:spLocks noChangeArrowheads="1"/>
          </p:cNvSpPr>
          <p:nvPr/>
        </p:nvSpPr>
        <p:spPr bwMode="auto">
          <a:xfrm>
            <a:off x="7448550" y="5681663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79" name="Rectangle 443"/>
          <p:cNvSpPr>
            <a:spLocks noChangeArrowheads="1"/>
          </p:cNvSpPr>
          <p:nvPr/>
        </p:nvSpPr>
        <p:spPr bwMode="auto">
          <a:xfrm>
            <a:off x="7448550" y="5691188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80" name="Rectangle 444"/>
          <p:cNvSpPr>
            <a:spLocks noChangeArrowheads="1"/>
          </p:cNvSpPr>
          <p:nvPr/>
        </p:nvSpPr>
        <p:spPr bwMode="auto">
          <a:xfrm>
            <a:off x="7448550" y="5691188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81" name="Rectangle 445"/>
          <p:cNvSpPr>
            <a:spLocks noChangeArrowheads="1"/>
          </p:cNvSpPr>
          <p:nvPr/>
        </p:nvSpPr>
        <p:spPr bwMode="auto">
          <a:xfrm>
            <a:off x="7448550" y="5681663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82" name="Rectangle 446"/>
          <p:cNvSpPr>
            <a:spLocks noChangeArrowheads="1"/>
          </p:cNvSpPr>
          <p:nvPr/>
        </p:nvSpPr>
        <p:spPr bwMode="auto">
          <a:xfrm>
            <a:off x="7448550" y="5691188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83" name="Rectangle 447"/>
          <p:cNvSpPr>
            <a:spLocks noChangeArrowheads="1"/>
          </p:cNvSpPr>
          <p:nvPr/>
        </p:nvSpPr>
        <p:spPr bwMode="auto">
          <a:xfrm>
            <a:off x="7448550" y="5691188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84" name="Rectangle 448"/>
          <p:cNvSpPr>
            <a:spLocks noChangeArrowheads="1"/>
          </p:cNvSpPr>
          <p:nvPr/>
        </p:nvSpPr>
        <p:spPr bwMode="auto">
          <a:xfrm>
            <a:off x="7448550" y="5681663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85" name="Rectangle 449"/>
          <p:cNvSpPr>
            <a:spLocks noChangeArrowheads="1"/>
          </p:cNvSpPr>
          <p:nvPr/>
        </p:nvSpPr>
        <p:spPr bwMode="auto">
          <a:xfrm>
            <a:off x="7448550" y="5700713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86" name="Rectangle 450"/>
          <p:cNvSpPr>
            <a:spLocks noChangeArrowheads="1"/>
          </p:cNvSpPr>
          <p:nvPr/>
        </p:nvSpPr>
        <p:spPr bwMode="auto">
          <a:xfrm>
            <a:off x="7448550" y="5681663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87" name="Rectangle 451"/>
          <p:cNvSpPr>
            <a:spLocks noChangeArrowheads="1"/>
          </p:cNvSpPr>
          <p:nvPr/>
        </p:nvSpPr>
        <p:spPr bwMode="auto">
          <a:xfrm>
            <a:off x="7448550" y="5681663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88" name="Rectangle 452"/>
          <p:cNvSpPr>
            <a:spLocks noChangeArrowheads="1"/>
          </p:cNvSpPr>
          <p:nvPr/>
        </p:nvSpPr>
        <p:spPr bwMode="auto">
          <a:xfrm>
            <a:off x="7448550" y="5691188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89" name="Rectangle 453"/>
          <p:cNvSpPr>
            <a:spLocks noChangeArrowheads="1"/>
          </p:cNvSpPr>
          <p:nvPr/>
        </p:nvSpPr>
        <p:spPr bwMode="auto">
          <a:xfrm>
            <a:off x="7448550" y="5691188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90" name="Rectangle 454"/>
          <p:cNvSpPr>
            <a:spLocks noChangeArrowheads="1"/>
          </p:cNvSpPr>
          <p:nvPr/>
        </p:nvSpPr>
        <p:spPr bwMode="auto">
          <a:xfrm>
            <a:off x="7448550" y="5691188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91" name="Rectangle 455"/>
          <p:cNvSpPr>
            <a:spLocks noChangeArrowheads="1"/>
          </p:cNvSpPr>
          <p:nvPr/>
        </p:nvSpPr>
        <p:spPr bwMode="auto">
          <a:xfrm>
            <a:off x="7448550" y="5691188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92" name="Rectangle 456"/>
          <p:cNvSpPr>
            <a:spLocks noChangeArrowheads="1"/>
          </p:cNvSpPr>
          <p:nvPr/>
        </p:nvSpPr>
        <p:spPr bwMode="auto">
          <a:xfrm>
            <a:off x="7448550" y="5681663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93" name="Rectangle 457"/>
          <p:cNvSpPr>
            <a:spLocks noChangeArrowheads="1"/>
          </p:cNvSpPr>
          <p:nvPr/>
        </p:nvSpPr>
        <p:spPr bwMode="auto">
          <a:xfrm>
            <a:off x="7439025" y="5691188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94" name="Rectangle 458"/>
          <p:cNvSpPr>
            <a:spLocks noChangeArrowheads="1"/>
          </p:cNvSpPr>
          <p:nvPr/>
        </p:nvSpPr>
        <p:spPr bwMode="auto">
          <a:xfrm>
            <a:off x="7439025" y="5710238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95" name="Rectangle 459"/>
          <p:cNvSpPr>
            <a:spLocks noChangeArrowheads="1"/>
          </p:cNvSpPr>
          <p:nvPr/>
        </p:nvSpPr>
        <p:spPr bwMode="auto">
          <a:xfrm>
            <a:off x="7439025" y="5691188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96" name="Rectangle 460"/>
          <p:cNvSpPr>
            <a:spLocks noChangeArrowheads="1"/>
          </p:cNvSpPr>
          <p:nvPr/>
        </p:nvSpPr>
        <p:spPr bwMode="auto">
          <a:xfrm>
            <a:off x="7448550" y="5681663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97" name="Rectangle 461"/>
          <p:cNvSpPr>
            <a:spLocks noChangeArrowheads="1"/>
          </p:cNvSpPr>
          <p:nvPr/>
        </p:nvSpPr>
        <p:spPr bwMode="auto">
          <a:xfrm>
            <a:off x="7439025" y="5691188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98" name="Rectangle 462"/>
          <p:cNvSpPr>
            <a:spLocks noChangeArrowheads="1"/>
          </p:cNvSpPr>
          <p:nvPr/>
        </p:nvSpPr>
        <p:spPr bwMode="auto">
          <a:xfrm>
            <a:off x="7439025" y="5681663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399" name="Rectangle 463"/>
          <p:cNvSpPr>
            <a:spLocks noChangeArrowheads="1"/>
          </p:cNvSpPr>
          <p:nvPr/>
        </p:nvSpPr>
        <p:spPr bwMode="auto">
          <a:xfrm>
            <a:off x="7448550" y="5700713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400" name="Rectangle 464"/>
          <p:cNvSpPr>
            <a:spLocks noChangeArrowheads="1"/>
          </p:cNvSpPr>
          <p:nvPr/>
        </p:nvSpPr>
        <p:spPr bwMode="auto">
          <a:xfrm>
            <a:off x="7600950" y="5729288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0402" name="Text Box 466"/>
          <p:cNvSpPr txBox="1">
            <a:spLocks noChangeArrowheads="1"/>
          </p:cNvSpPr>
          <p:nvPr/>
        </p:nvSpPr>
        <p:spPr bwMode="auto">
          <a:xfrm>
            <a:off x="6477000" y="833438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0">
                <a:latin typeface="Arial" charset="0"/>
                <a:cs typeface="Arial" charset="0"/>
              </a:rPr>
              <a:t>8 cores</a:t>
            </a:r>
          </a:p>
        </p:txBody>
      </p:sp>
      <p:sp>
        <p:nvSpPr>
          <p:cNvPr id="680403" name="Rectangle 467"/>
          <p:cNvSpPr>
            <a:spLocks noChangeArrowheads="1"/>
          </p:cNvSpPr>
          <p:nvPr/>
        </p:nvSpPr>
        <p:spPr bwMode="auto">
          <a:xfrm>
            <a:off x="0" y="187325"/>
            <a:ext cx="91440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1" hangingPunct="1"/>
            <a:r>
              <a:rPr lang="en-US" sz="3200">
                <a:solidFill>
                  <a:srgbClr val="000000"/>
                </a:solidFill>
              </a:rPr>
              <a:t>Parallel Merge Sort: WS vs. 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1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7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1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0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21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2000"/>
                            </p:stCondLst>
                            <p:childTnLst>
                              <p:par>
                                <p:cTn id="256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7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2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3000"/>
                            </p:stCondLst>
                            <p:childTnLst>
                              <p:par>
                                <p:cTn id="312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3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39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3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5000"/>
                            </p:stCondLst>
                            <p:childTnLst>
                              <p:par>
                                <p:cTn id="362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3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4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000"/>
                            </p:stCondLst>
                            <p:childTnLst>
                              <p:par>
                                <p:cTn id="438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>
                            <p:stCondLst>
                              <p:cond delay="1000"/>
                            </p:stCondLst>
                            <p:childTnLst>
                              <p:par>
                                <p:cTn id="461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4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>
                            <p:stCondLst>
                              <p:cond delay="2000"/>
                            </p:stCondLst>
                            <p:childTnLst>
                              <p:par>
                                <p:cTn id="482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4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6" fill="hold">
                            <p:stCondLst>
                              <p:cond delay="3000"/>
                            </p:stCondLst>
                            <p:childTnLst>
                              <p:par>
                                <p:cTn id="517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5" fill="hold">
                            <p:stCondLst>
                              <p:cond delay="4000"/>
                            </p:stCondLst>
                            <p:childTnLst>
                              <p:par>
                                <p:cTn id="526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>
                            <p:stCondLst>
                              <p:cond delay="5000"/>
                            </p:stCondLst>
                            <p:childTnLst>
                              <p:par>
                                <p:cTn id="561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5" fill="hold">
                            <p:stCondLst>
                              <p:cond delay="6000"/>
                            </p:stCondLst>
                            <p:childTnLst>
                              <p:par>
                                <p:cTn id="596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9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0" fill="hold">
                            <p:stCondLst>
                              <p:cond delay="7000"/>
                            </p:stCondLst>
                            <p:childTnLst>
                              <p:par>
                                <p:cTn id="631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6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0019" grpId="0" animBg="1"/>
      <p:bldP spid="680020" grpId="0" animBg="1"/>
      <p:bldP spid="680021" grpId="0" animBg="1"/>
      <p:bldP spid="680022" grpId="0" animBg="1"/>
      <p:bldP spid="680023" grpId="0" animBg="1"/>
      <p:bldP spid="680024" grpId="0" animBg="1"/>
      <p:bldP spid="680025" grpId="0" animBg="1"/>
      <p:bldP spid="680026" grpId="0" animBg="1"/>
      <p:bldP spid="680027" grpId="0" animBg="1"/>
      <p:bldP spid="680028" grpId="0" animBg="1"/>
      <p:bldP spid="680029" grpId="0" animBg="1"/>
      <p:bldP spid="680030" grpId="0" animBg="1"/>
      <p:bldP spid="680031" grpId="0" animBg="1"/>
      <p:bldP spid="680032" grpId="0" animBg="1"/>
      <p:bldP spid="680033" grpId="0" animBg="1"/>
      <p:bldP spid="680034" grpId="0" animBg="1"/>
      <p:bldP spid="680035" grpId="0" animBg="1"/>
      <p:bldP spid="680036" grpId="0" animBg="1"/>
      <p:bldP spid="680037" grpId="0" animBg="1"/>
      <p:bldP spid="680038" grpId="0" animBg="1"/>
      <p:bldP spid="680039" grpId="0" animBg="1"/>
      <p:bldP spid="680040" grpId="0" animBg="1"/>
      <p:bldP spid="680041" grpId="0" animBg="1"/>
      <p:bldP spid="680042" grpId="0" animBg="1"/>
      <p:bldP spid="680043" grpId="0" animBg="1"/>
      <p:bldP spid="680044" grpId="0" animBg="1"/>
      <p:bldP spid="680045" grpId="0" animBg="1"/>
      <p:bldP spid="680046" grpId="0" animBg="1"/>
      <p:bldP spid="680047" grpId="0" animBg="1"/>
      <p:bldP spid="680048" grpId="0" animBg="1"/>
      <p:bldP spid="680049" grpId="0" animBg="1"/>
      <p:bldP spid="680050" grpId="0" animBg="1"/>
      <p:bldP spid="680051" grpId="0" animBg="1"/>
      <p:bldP spid="680120" grpId="0" animBg="1"/>
      <p:bldP spid="680121" grpId="0" animBg="1"/>
      <p:bldP spid="680122" grpId="0" animBg="1"/>
      <p:bldP spid="680123" grpId="0" animBg="1"/>
      <p:bldP spid="680124" grpId="0" animBg="1"/>
      <p:bldP spid="680125" grpId="0" animBg="1"/>
      <p:bldP spid="680126" grpId="0" animBg="1"/>
      <p:bldP spid="680127" grpId="0" animBg="1"/>
      <p:bldP spid="680128" grpId="0" animBg="1"/>
      <p:bldP spid="680129" grpId="0" animBg="1"/>
      <p:bldP spid="680130" grpId="0" animBg="1"/>
      <p:bldP spid="680131" grpId="0" animBg="1"/>
      <p:bldP spid="680132" grpId="0" animBg="1"/>
      <p:bldP spid="680133" grpId="0" animBg="1"/>
      <p:bldP spid="680134" grpId="0" animBg="1"/>
      <p:bldP spid="680135" grpId="0" animBg="1"/>
      <p:bldP spid="680136" grpId="0" animBg="1"/>
      <p:bldP spid="680137" grpId="0" animBg="1"/>
      <p:bldP spid="680138" grpId="0" animBg="1"/>
      <p:bldP spid="680139" grpId="0" animBg="1"/>
      <p:bldP spid="680140" grpId="0" animBg="1"/>
      <p:bldP spid="680141" grpId="0" animBg="1"/>
      <p:bldP spid="680142" grpId="0" animBg="1"/>
      <p:bldP spid="680143" grpId="0" animBg="1"/>
      <p:bldP spid="680144" grpId="0" animBg="1"/>
      <p:bldP spid="680145" grpId="0" animBg="1"/>
      <p:bldP spid="680146" grpId="0" animBg="1"/>
      <p:bldP spid="680147" grpId="0" animBg="1"/>
      <p:bldP spid="680148" grpId="0" animBg="1"/>
      <p:bldP spid="680149" grpId="0" animBg="1"/>
      <p:bldP spid="680150" grpId="0" animBg="1"/>
      <p:bldP spid="680151" grpId="0" animBg="1"/>
      <p:bldP spid="680152" grpId="0" animBg="1"/>
      <p:bldP spid="680153" grpId="0" animBg="1"/>
      <p:bldP spid="680154" grpId="0" animBg="1"/>
      <p:bldP spid="680155" grpId="0" animBg="1"/>
      <p:bldP spid="680156" grpId="0" animBg="1"/>
      <p:bldP spid="680157" grpId="0" animBg="1"/>
      <p:bldP spid="680158" grpId="0" animBg="1"/>
      <p:bldP spid="680159" grpId="0" animBg="1"/>
      <p:bldP spid="680160" grpId="0" animBg="1"/>
      <p:bldP spid="680161" grpId="0" animBg="1"/>
      <p:bldP spid="680162" grpId="0" animBg="1"/>
      <p:bldP spid="680163" grpId="0" animBg="1"/>
      <p:bldP spid="680164" grpId="0" animBg="1"/>
      <p:bldP spid="680165" grpId="0" animBg="1"/>
      <p:bldP spid="680166" grpId="0" animBg="1"/>
      <p:bldP spid="680167" grpId="0" animBg="1"/>
      <p:bldP spid="680168" grpId="0" animBg="1"/>
      <p:bldP spid="680169" grpId="0" animBg="1"/>
      <p:bldP spid="680170" grpId="0" animBg="1"/>
      <p:bldP spid="680171" grpId="0" animBg="1"/>
      <p:bldP spid="680172" grpId="0" animBg="1"/>
      <p:bldP spid="680173" grpId="0" animBg="1"/>
      <p:bldP spid="680174" grpId="0" animBg="1"/>
      <p:bldP spid="680175" grpId="0" animBg="1"/>
      <p:bldP spid="680176" grpId="0" animBg="1"/>
      <p:bldP spid="680177" grpId="0" animBg="1"/>
      <p:bldP spid="680178" grpId="0" animBg="1"/>
      <p:bldP spid="680179" grpId="0" animBg="1"/>
      <p:bldP spid="680180" grpId="0" animBg="1"/>
      <p:bldP spid="680181" grpId="0" animBg="1"/>
      <p:bldP spid="680182" grpId="0" animBg="1"/>
      <p:bldP spid="680183" grpId="0" animBg="1"/>
      <p:bldP spid="680184" grpId="0" animBg="1"/>
      <p:bldP spid="680185" grpId="0" animBg="1"/>
      <p:bldP spid="680186" grpId="0" animBg="1"/>
      <p:bldP spid="680187" grpId="0" animBg="1"/>
      <p:bldP spid="680188" grpId="0" animBg="1"/>
      <p:bldP spid="680189" grpId="0" animBg="1"/>
      <p:bldP spid="680190" grpId="0" animBg="1"/>
      <p:bldP spid="680191" grpId="0" animBg="1"/>
      <p:bldP spid="680192" grpId="0" animBg="1"/>
      <p:bldP spid="680193" grpId="0" animBg="1"/>
      <p:bldP spid="680194" grpId="0" animBg="1"/>
      <p:bldP spid="680195" grpId="0" animBg="1"/>
      <p:bldP spid="680196" grpId="0" animBg="1"/>
      <p:bldP spid="680197" grpId="0" animBg="1"/>
      <p:bldP spid="680198" grpId="0" animBg="1"/>
      <p:bldP spid="680199" grpId="0" animBg="1"/>
      <p:bldP spid="680200" grpId="0" animBg="1"/>
      <p:bldP spid="680201" grpId="0" animBg="1"/>
      <p:bldP spid="680202" grpId="0" animBg="1"/>
      <p:bldP spid="680203" grpId="0" animBg="1"/>
      <p:bldP spid="680204" grpId="0" animBg="1"/>
      <p:bldP spid="680205" grpId="0" animBg="1"/>
      <p:bldP spid="680206" grpId="0" animBg="1"/>
      <p:bldP spid="680207" grpId="0" animBg="1"/>
      <p:bldP spid="680208" grpId="0" animBg="1"/>
      <p:bldP spid="680209" grpId="0" animBg="1"/>
      <p:bldP spid="680210" grpId="0" animBg="1"/>
      <p:bldP spid="680211" grpId="0" animBg="1"/>
      <p:bldP spid="680212" grpId="0" animBg="1"/>
      <p:bldP spid="680213" grpId="0" animBg="1"/>
      <p:bldP spid="680214" grpId="0" animBg="1"/>
      <p:bldP spid="680215" grpId="0" animBg="1"/>
      <p:bldP spid="680216" grpId="0" animBg="1"/>
      <p:bldP spid="680217" grpId="0" animBg="1"/>
      <p:bldP spid="680218" grpId="0" animBg="1"/>
      <p:bldP spid="680219" grpId="0" animBg="1"/>
      <p:bldP spid="680220" grpId="0" animBg="1"/>
      <p:bldP spid="680221" grpId="0" animBg="1"/>
      <p:bldP spid="680222" grpId="0" animBg="1"/>
      <p:bldP spid="680223" grpId="0" animBg="1"/>
      <p:bldP spid="680224" grpId="0" animBg="1"/>
      <p:bldP spid="680225" grpId="0" animBg="1"/>
      <p:bldP spid="680226" grpId="0" animBg="1"/>
      <p:bldP spid="680227" grpId="0" animBg="1"/>
      <p:bldP spid="680228" grpId="0" animBg="1"/>
      <p:bldP spid="680229" grpId="0" animBg="1"/>
      <p:bldP spid="680230" grpId="0" animBg="1"/>
      <p:bldP spid="680231" grpId="0" animBg="1"/>
      <p:bldP spid="680232" grpId="0" animBg="1"/>
      <p:bldP spid="680233" grpId="0" animBg="1"/>
      <p:bldP spid="680234" grpId="0" animBg="1"/>
      <p:bldP spid="680235" grpId="0" animBg="1"/>
      <p:bldP spid="680236" grpId="0" animBg="1"/>
      <p:bldP spid="680237" grpId="0" animBg="1"/>
      <p:bldP spid="680238" grpId="0" animBg="1"/>
      <p:bldP spid="680239" grpId="0" animBg="1"/>
      <p:bldP spid="680240" grpId="0" animBg="1"/>
      <p:bldP spid="680241" grpId="0" animBg="1"/>
      <p:bldP spid="680242" grpId="0" animBg="1"/>
      <p:bldP spid="680243" grpId="0" animBg="1"/>
      <p:bldP spid="680244" grpId="0" animBg="1"/>
      <p:bldP spid="680245" grpId="0" animBg="1"/>
      <p:bldP spid="680246" grpId="0" animBg="1"/>
      <p:bldP spid="680247" grpId="0" animBg="1"/>
      <p:bldP spid="680248" grpId="0" animBg="1"/>
      <p:bldP spid="680249" grpId="0" animBg="1"/>
      <p:bldP spid="680250" grpId="0" animBg="1"/>
      <p:bldP spid="680251" grpId="0" animBg="1"/>
      <p:bldP spid="680252" grpId="0" animBg="1"/>
      <p:bldP spid="680253" grpId="0" animBg="1"/>
      <p:bldP spid="680254" grpId="0" animBg="1"/>
      <p:bldP spid="680255" grpId="0" animBg="1"/>
      <p:bldP spid="680256" grpId="0" animBg="1"/>
      <p:bldP spid="680257" grpId="0" animBg="1"/>
      <p:bldP spid="680258" grpId="0" animBg="1"/>
      <p:bldP spid="680259" grpId="0" animBg="1"/>
      <p:bldP spid="680260" grpId="0" animBg="1"/>
      <p:bldP spid="680261" grpId="0" animBg="1"/>
      <p:bldP spid="680262" grpId="0" animBg="1"/>
      <p:bldP spid="680263" grpId="0" animBg="1"/>
      <p:bldP spid="680264" grpId="0" animBg="1"/>
      <p:bldP spid="680265" grpId="0" animBg="1"/>
      <p:bldP spid="680266" grpId="0" animBg="1"/>
      <p:bldP spid="680267" grpId="0" animBg="1"/>
      <p:bldP spid="680268" grpId="0" animBg="1"/>
      <p:bldP spid="680269" grpId="0" animBg="1"/>
      <p:bldP spid="680270" grpId="0" animBg="1"/>
      <p:bldP spid="680271" grpId="0" animBg="1"/>
      <p:bldP spid="680272" grpId="0" animBg="1"/>
      <p:bldP spid="680273" grpId="0" animBg="1"/>
      <p:bldP spid="680274" grpId="0" animBg="1"/>
      <p:bldP spid="680275" grpId="0" animBg="1"/>
      <p:bldP spid="680276" grpId="0" animBg="1"/>
      <p:bldP spid="680277" grpId="0" animBg="1"/>
      <p:bldP spid="680278" grpId="0" animBg="1"/>
      <p:bldP spid="680279" grpId="0" animBg="1"/>
      <p:bldP spid="680280" grpId="0" animBg="1"/>
      <p:bldP spid="680281" grpId="0" animBg="1"/>
      <p:bldP spid="680282" grpId="0" animBg="1"/>
      <p:bldP spid="680283" grpId="0" animBg="1"/>
      <p:bldP spid="680284" grpId="0" animBg="1"/>
      <p:bldP spid="680285" grpId="0" animBg="1"/>
      <p:bldP spid="680286" grpId="0" animBg="1"/>
      <p:bldP spid="680287" grpId="0" animBg="1"/>
      <p:bldP spid="680288" grpId="0" animBg="1"/>
      <p:bldP spid="680289" grpId="0" animBg="1"/>
      <p:bldP spid="680290" grpId="0" animBg="1"/>
      <p:bldP spid="680291" grpId="0" animBg="1"/>
      <p:bldP spid="680292" grpId="0" animBg="1"/>
      <p:bldP spid="680293" grpId="0" animBg="1"/>
      <p:bldP spid="680294" grpId="0" animBg="1"/>
      <p:bldP spid="680295" grpId="0" animBg="1"/>
      <p:bldP spid="680296" grpId="0" animBg="1"/>
      <p:bldP spid="680297" grpId="0" animBg="1"/>
      <p:bldP spid="680298" grpId="0" animBg="1"/>
      <p:bldP spid="680299" grpId="0" animBg="1"/>
      <p:bldP spid="680300" grpId="0" animBg="1"/>
      <p:bldP spid="680301" grpId="0" animBg="1"/>
      <p:bldP spid="680302" grpId="0" animBg="1"/>
      <p:bldP spid="680303" grpId="0" animBg="1"/>
      <p:bldP spid="680304" grpId="0" animBg="1"/>
      <p:bldP spid="680305" grpId="0" animBg="1"/>
      <p:bldP spid="680306" grpId="0" animBg="1"/>
      <p:bldP spid="680307" grpId="0" animBg="1"/>
      <p:bldP spid="680308" grpId="0" animBg="1"/>
      <p:bldP spid="680309" grpId="0" animBg="1"/>
      <p:bldP spid="680310" grpId="0" animBg="1"/>
      <p:bldP spid="680311" grpId="0" animBg="1"/>
      <p:bldP spid="680312" grpId="0" animBg="1"/>
      <p:bldP spid="680313" grpId="0" animBg="1"/>
      <p:bldP spid="680314" grpId="0" animBg="1"/>
      <p:bldP spid="680315" grpId="0" animBg="1"/>
      <p:bldP spid="680316" grpId="0" animBg="1"/>
      <p:bldP spid="680317" grpId="0" animBg="1"/>
      <p:bldP spid="680318" grpId="0" animBg="1"/>
      <p:bldP spid="680319" grpId="0" animBg="1"/>
      <p:bldP spid="680320" grpId="0" animBg="1"/>
      <p:bldP spid="680321" grpId="0" animBg="1"/>
      <p:bldP spid="680322" grpId="0" animBg="1"/>
      <p:bldP spid="680323" grpId="0" animBg="1"/>
      <p:bldP spid="680324" grpId="0" animBg="1"/>
      <p:bldP spid="680325" grpId="0" animBg="1"/>
      <p:bldP spid="680326" grpId="0" animBg="1"/>
      <p:bldP spid="680327" grpId="0" animBg="1"/>
      <p:bldP spid="680328" grpId="0" animBg="1"/>
      <p:bldP spid="680329" grpId="0" animBg="1"/>
      <p:bldP spid="680330" grpId="0" animBg="1"/>
      <p:bldP spid="680331" grpId="0" animBg="1"/>
      <p:bldP spid="680332" grpId="0" animBg="1"/>
      <p:bldP spid="680333" grpId="0" animBg="1"/>
      <p:bldP spid="680334" grpId="0" animBg="1"/>
      <p:bldP spid="680335" grpId="0" animBg="1"/>
      <p:bldP spid="680336" grpId="0" animBg="1"/>
      <p:bldP spid="680337" grpId="0" animBg="1"/>
      <p:bldP spid="680338" grpId="0" animBg="1"/>
      <p:bldP spid="680339" grpId="0" animBg="1"/>
      <p:bldP spid="680340" grpId="0" animBg="1"/>
      <p:bldP spid="680341" grpId="0" animBg="1"/>
      <p:bldP spid="680342" grpId="0" animBg="1"/>
      <p:bldP spid="680343" grpId="0" animBg="1"/>
      <p:bldP spid="680344" grpId="0" animBg="1"/>
      <p:bldP spid="680345" grpId="0" animBg="1"/>
      <p:bldP spid="680346" grpId="0" animBg="1"/>
      <p:bldP spid="680347" grpId="0" animBg="1"/>
      <p:bldP spid="680348" grpId="0" animBg="1"/>
      <p:bldP spid="680349" grpId="0" animBg="1"/>
      <p:bldP spid="680350" grpId="0" animBg="1"/>
      <p:bldP spid="680351" grpId="0" animBg="1"/>
      <p:bldP spid="680352" grpId="0" animBg="1"/>
      <p:bldP spid="680353" grpId="0" animBg="1"/>
      <p:bldP spid="680354" grpId="0" animBg="1"/>
      <p:bldP spid="680355" grpId="0" animBg="1"/>
      <p:bldP spid="680356" grpId="0" animBg="1"/>
      <p:bldP spid="680357" grpId="0" animBg="1"/>
      <p:bldP spid="680358" grpId="0" animBg="1"/>
      <p:bldP spid="680359" grpId="0" animBg="1"/>
      <p:bldP spid="680360" grpId="0" animBg="1"/>
      <p:bldP spid="680361" grpId="0" animBg="1"/>
      <p:bldP spid="680362" grpId="0" animBg="1"/>
      <p:bldP spid="680363" grpId="0" animBg="1"/>
      <p:bldP spid="680364" grpId="0" animBg="1"/>
      <p:bldP spid="680376" grpId="0" animBg="1"/>
      <p:bldP spid="680377" grpId="0" animBg="1"/>
      <p:bldP spid="680378" grpId="0" animBg="1"/>
      <p:bldP spid="680379" grpId="0" animBg="1"/>
      <p:bldP spid="680380" grpId="0" animBg="1"/>
      <p:bldP spid="680381" grpId="0" animBg="1"/>
      <p:bldP spid="680382" grpId="0" animBg="1"/>
      <p:bldP spid="680383" grpId="0" animBg="1"/>
      <p:bldP spid="680384" grpId="0" animBg="1"/>
      <p:bldP spid="680385" grpId="0" animBg="1"/>
      <p:bldP spid="680386" grpId="0" animBg="1"/>
      <p:bldP spid="680387" grpId="0" animBg="1"/>
      <p:bldP spid="680388" grpId="0" animBg="1"/>
      <p:bldP spid="680389" grpId="0" animBg="1"/>
      <p:bldP spid="680390" grpId="0" animBg="1"/>
      <p:bldP spid="680391" grpId="0" animBg="1"/>
      <p:bldP spid="680392" grpId="0" animBg="1"/>
      <p:bldP spid="680393" grpId="0" animBg="1"/>
      <p:bldP spid="680394" grpId="0" animBg="1"/>
      <p:bldP spid="680395" grpId="0" animBg="1"/>
      <p:bldP spid="680396" grpId="0" animBg="1"/>
      <p:bldP spid="680397" grpId="0" animBg="1"/>
      <p:bldP spid="680398" grpId="0" animBg="1"/>
      <p:bldP spid="680399" grpId="0" animBg="1"/>
      <p:bldP spid="68040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2565"/>
            <a:ext cx="9144000" cy="889000"/>
          </a:xfrm>
        </p:spPr>
        <p:txBody>
          <a:bodyPr/>
          <a:lstStyle/>
          <a:p>
            <a:pPr eaLnBrk="1" hangingPunct="1"/>
            <a:r>
              <a:rPr lang="en-US" dirty="0" smtClean="0"/>
              <a:t>WS Cache Bounds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6452553" y="989964"/>
            <a:ext cx="2249487" cy="1724043"/>
            <a:chOff x="1471" y="2636"/>
            <a:chExt cx="2020" cy="1411"/>
          </a:xfrm>
        </p:grpSpPr>
        <p:sp>
          <p:nvSpPr>
            <p:cNvPr id="6175" name="Text Box 15"/>
            <p:cNvSpPr txBox="1">
              <a:spLocks noChangeArrowheads="1"/>
            </p:cNvSpPr>
            <p:nvPr/>
          </p:nvSpPr>
          <p:spPr bwMode="auto">
            <a:xfrm>
              <a:off x="1576" y="3697"/>
              <a:ext cx="1787" cy="35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2156" y="2638"/>
              <a:ext cx="655" cy="1051"/>
              <a:chOff x="2438" y="692"/>
              <a:chExt cx="655" cy="1051"/>
            </a:xfrm>
          </p:grpSpPr>
          <p:sp>
            <p:nvSpPr>
              <p:cNvPr id="6186" name="Line 18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7" name="Oval 19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88" name="Text Box 20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89" name="Line 22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1471" y="2644"/>
              <a:ext cx="1914" cy="919"/>
              <a:chOff x="2438" y="692"/>
              <a:chExt cx="1914" cy="919"/>
            </a:xfrm>
          </p:grpSpPr>
          <p:sp>
            <p:nvSpPr>
              <p:cNvPr id="6182" name="Line 24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Oval 25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84" name="Text Box 26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85" name="Text Box 27"/>
              <p:cNvSpPr txBox="1">
                <a:spLocks noChangeArrowheads="1"/>
              </p:cNvSpPr>
              <p:nvPr/>
            </p:nvSpPr>
            <p:spPr bwMode="auto">
              <a:xfrm>
                <a:off x="2562" y="1309"/>
                <a:ext cx="1790" cy="302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en-US" dirty="0" smtClean="0"/>
                  <a:t>M</a:t>
                </a:r>
                <a:r>
                  <a:rPr lang="en-US" sz="2000" baseline="-25000" dirty="0" smtClean="0"/>
                  <a:t>p</a:t>
                </a:r>
                <a:endParaRPr lang="en-US" sz="2000" dirty="0"/>
              </a:p>
            </p:txBody>
          </p:sp>
        </p:grp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2836" y="2636"/>
              <a:ext cx="655" cy="623"/>
              <a:chOff x="2438" y="692"/>
              <a:chExt cx="655" cy="623"/>
            </a:xfrm>
          </p:grpSpPr>
          <p:sp>
            <p:nvSpPr>
              <p:cNvPr id="6179" name="Line 30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0" name="Oval 31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81" name="Text Box 32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6" name="Group 173"/>
          <p:cNvGrpSpPr/>
          <p:nvPr/>
        </p:nvGrpSpPr>
        <p:grpSpPr>
          <a:xfrm>
            <a:off x="3341688" y="1021081"/>
            <a:ext cx="2220912" cy="1711502"/>
            <a:chOff x="1055688" y="1600201"/>
            <a:chExt cx="2220912" cy="1711502"/>
          </a:xfrm>
        </p:grpSpPr>
        <p:sp>
          <p:nvSpPr>
            <p:cNvPr id="6156" name="Text Box 15"/>
            <p:cNvSpPr txBox="1">
              <a:spLocks noChangeArrowheads="1"/>
            </p:cNvSpPr>
            <p:nvPr/>
          </p:nvSpPr>
          <p:spPr bwMode="auto">
            <a:xfrm>
              <a:off x="1171131" y="2884433"/>
              <a:ext cx="1964737" cy="42727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1808819" y="1602622"/>
              <a:ext cx="720147" cy="1272128"/>
              <a:chOff x="2438" y="692"/>
              <a:chExt cx="655" cy="1051"/>
            </a:xfrm>
          </p:grpSpPr>
          <p:sp>
            <p:nvSpPr>
              <p:cNvPr id="6170" name="Line 18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1" name="Oval 19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72" name="Text Box 20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74" name="Line 22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3" name="Text Box 21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305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en-US" dirty="0" smtClean="0"/>
                  <a:t>M</a:t>
                </a:r>
                <a:r>
                  <a:rPr lang="en-US" sz="2000" baseline="-25000" dirty="0" smtClean="0"/>
                  <a:t>1</a:t>
                </a:r>
                <a:endParaRPr lang="en-US" sz="2000" dirty="0"/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055688" y="1609884"/>
              <a:ext cx="720147" cy="1272128"/>
              <a:chOff x="2438" y="692"/>
              <a:chExt cx="655" cy="1051"/>
            </a:xfrm>
          </p:grpSpPr>
          <p:sp>
            <p:nvSpPr>
              <p:cNvPr id="6165" name="Line 24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6" name="Oval 25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67" name="Text Box 26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9" name="Line 28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Text Box 27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305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en-US" dirty="0" smtClean="0"/>
                  <a:t>M</a:t>
                </a:r>
                <a:r>
                  <a:rPr lang="en-US" sz="2000" baseline="-25000" dirty="0" smtClean="0"/>
                  <a:t>1</a:t>
                </a:r>
                <a:endParaRPr lang="en-US" sz="2000" dirty="0"/>
              </a:p>
            </p:txBody>
          </p:sp>
        </p:grpSp>
        <p:grpSp>
          <p:nvGrpSpPr>
            <p:cNvPr id="9" name="Group 29"/>
            <p:cNvGrpSpPr>
              <a:grpSpLocks/>
            </p:cNvGrpSpPr>
            <p:nvPr/>
          </p:nvGrpSpPr>
          <p:grpSpPr bwMode="auto">
            <a:xfrm>
              <a:off x="2556453" y="1600201"/>
              <a:ext cx="720147" cy="1272128"/>
              <a:chOff x="2438" y="692"/>
              <a:chExt cx="655" cy="1051"/>
            </a:xfrm>
          </p:grpSpPr>
          <p:sp>
            <p:nvSpPr>
              <p:cNvPr id="6160" name="Line 30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1" name="Oval 31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62" name="Text Box 32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4" name="Line 34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3" name="Text Box 33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305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en-US" dirty="0" smtClean="0"/>
                  <a:t>M</a:t>
                </a:r>
                <a:r>
                  <a:rPr lang="en-US" sz="2000" baseline="-25000" dirty="0" smtClean="0"/>
                  <a:t>1</a:t>
                </a:r>
                <a:endParaRPr lang="en-US" sz="2000" dirty="0"/>
              </a:p>
            </p:txBody>
          </p:sp>
        </p:grpSp>
      </p:grpSp>
      <p:grpSp>
        <p:nvGrpSpPr>
          <p:cNvPr id="10" name="Group 72"/>
          <p:cNvGrpSpPr/>
          <p:nvPr/>
        </p:nvGrpSpPr>
        <p:grpSpPr>
          <a:xfrm>
            <a:off x="485331" y="1008262"/>
            <a:ext cx="1964737" cy="1709081"/>
            <a:chOff x="485331" y="1358782"/>
            <a:chExt cx="1964737" cy="1709081"/>
          </a:xfrm>
        </p:grpSpPr>
        <p:sp>
          <p:nvSpPr>
            <p:cNvPr id="52" name="Text Box 15"/>
            <p:cNvSpPr txBox="1">
              <a:spLocks noChangeArrowheads="1"/>
            </p:cNvSpPr>
            <p:nvPr/>
          </p:nvSpPr>
          <p:spPr bwMode="auto">
            <a:xfrm>
              <a:off x="485331" y="2640593"/>
              <a:ext cx="1964737" cy="42727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1" name="Group 17"/>
            <p:cNvGrpSpPr>
              <a:grpSpLocks/>
            </p:cNvGrpSpPr>
            <p:nvPr/>
          </p:nvGrpSpPr>
          <p:grpSpPr bwMode="auto">
            <a:xfrm>
              <a:off x="1123019" y="1358782"/>
              <a:ext cx="720147" cy="1272128"/>
              <a:chOff x="2438" y="692"/>
              <a:chExt cx="655" cy="1051"/>
            </a:xfrm>
          </p:grpSpPr>
          <p:sp>
            <p:nvSpPr>
              <p:cNvPr id="66" name="Line 18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Oval 19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8" name="Text Box 20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1" name="Line 22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Text Box 21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305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en-US" dirty="0" smtClean="0"/>
                  <a:t>M</a:t>
                </a:r>
                <a:r>
                  <a:rPr lang="en-US" sz="2000" baseline="-25000" dirty="0" smtClean="0"/>
                  <a:t>1</a:t>
                </a:r>
                <a:endParaRPr lang="en-US" sz="2000" dirty="0"/>
              </a:p>
            </p:txBody>
          </p:sp>
        </p:grpSp>
      </p:grpSp>
      <p:sp>
        <p:nvSpPr>
          <p:cNvPr id="57" name="TextBox 56"/>
          <p:cNvSpPr txBox="1"/>
          <p:nvPr/>
        </p:nvSpPr>
        <p:spPr>
          <a:xfrm>
            <a:off x="106680" y="3032760"/>
            <a:ext cx="9183924" cy="3893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Private caches: </a:t>
            </a:r>
            <a:r>
              <a:rPr lang="en-US" sz="2000" b="0" dirty="0" smtClean="0"/>
              <a:t>[</a:t>
            </a:r>
            <a:r>
              <a:rPr lang="en-US" sz="2000" b="0" dirty="0" err="1" smtClean="0"/>
              <a:t>Blumofe</a:t>
            </a:r>
            <a:r>
              <a:rPr lang="en-US" sz="2000" b="0" dirty="0" smtClean="0"/>
              <a:t> et al. ’96; Acar, Blelloch, </a:t>
            </a:r>
            <a:r>
              <a:rPr lang="en-US" sz="2000" b="0" dirty="0" err="1" smtClean="0"/>
              <a:t>Blumofe</a:t>
            </a:r>
            <a:r>
              <a:rPr lang="en-US" sz="2000" b="0" dirty="0" smtClean="0"/>
              <a:t> ‘02]</a:t>
            </a:r>
            <a:endParaRPr lang="en-US" b="0" dirty="0" smtClean="0"/>
          </a:p>
          <a:p>
            <a:pPr lvl="1" algn="l">
              <a:buFont typeface="Arial" pitchFamily="34" charset="0"/>
              <a:buChar char="•"/>
            </a:pPr>
            <a:r>
              <a:rPr lang="en-US" dirty="0" smtClean="0"/>
              <a:t> Only </a:t>
            </a:r>
            <a:r>
              <a:rPr lang="en-US" dirty="0" smtClean="0">
                <a:solidFill>
                  <a:srgbClr val="C00000"/>
                </a:solidFill>
              </a:rPr>
              <a:t>O(P D M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more misses than sequential</a:t>
            </a:r>
          </a:p>
          <a:p>
            <a:pPr lvl="2" algn="l">
              <a:buFont typeface="Arial" pitchFamily="34" charset="0"/>
              <a:buChar char="•"/>
            </a:pPr>
            <a:r>
              <a:rPr lang="en-US" dirty="0" smtClean="0"/>
              <a:t> Proof idea: Each of O(PD) steals incurs</a:t>
            </a:r>
            <a:br>
              <a:rPr lang="en-US" dirty="0" smtClean="0"/>
            </a:br>
            <a:r>
              <a:rPr lang="en-US" dirty="0" smtClean="0"/>
              <a:t>                     O(M</a:t>
            </a:r>
            <a:r>
              <a:rPr lang="en-US" baseline="-25000" dirty="0" smtClean="0"/>
              <a:t>1</a:t>
            </a:r>
            <a:r>
              <a:rPr lang="en-US" dirty="0" smtClean="0"/>
              <a:t>) extra misses</a:t>
            </a:r>
          </a:p>
          <a:p>
            <a:pPr lvl="2" algn="l">
              <a:buFont typeface="Arial" pitchFamily="34" charset="0"/>
              <a:buChar char="•"/>
            </a:pPr>
            <a:r>
              <a:rPr lang="en-US" dirty="0" smtClean="0"/>
              <a:t> Assumes DAG consistency among caches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Shared Cache: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baseline="-25000" dirty="0" smtClean="0">
                <a:solidFill>
                  <a:srgbClr val="C00000"/>
                </a:solidFill>
              </a:rPr>
              <a:t>p </a:t>
            </a:r>
            <a:r>
              <a:rPr lang="en-US" dirty="0" smtClean="0">
                <a:solidFill>
                  <a:srgbClr val="C00000"/>
                </a:solidFill>
              </a:rPr>
              <a:t>= P M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for no more misses than sequential</a:t>
            </a:r>
          </a:p>
          <a:p>
            <a:pPr lvl="1" algn="l">
              <a:buFont typeface="Arial" pitchFamily="34" charset="0"/>
              <a:buChar char="•"/>
            </a:pPr>
            <a:endParaRPr lang="en-US" sz="1100" dirty="0" smtClean="0"/>
          </a:p>
          <a:p>
            <a:pPr algn="l"/>
            <a:r>
              <a:rPr lang="en-US" sz="2000" b="0" dirty="0" smtClean="0"/>
              <a:t>(Bounds are tight.  </a:t>
            </a:r>
            <a:r>
              <a:rPr lang="en-US" sz="2000" b="0" dirty="0" smtClean="0">
                <a:sym typeface="Wingdings" pitchFamily="2" charset="2"/>
              </a:rPr>
              <a:t>D is the worst case running time of critical path</a:t>
            </a:r>
            <a:r>
              <a:rPr lang="en-US" sz="2000" b="0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2565"/>
            <a:ext cx="9144000" cy="889000"/>
          </a:xfrm>
        </p:spPr>
        <p:txBody>
          <a:bodyPr/>
          <a:lstStyle/>
          <a:p>
            <a:pPr eaLnBrk="1" hangingPunct="1"/>
            <a:r>
              <a:rPr lang="en-US" dirty="0" smtClean="0"/>
              <a:t>PDF Cache Bounds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6452553" y="1249044"/>
            <a:ext cx="2249487" cy="1724043"/>
            <a:chOff x="1471" y="2636"/>
            <a:chExt cx="2020" cy="1411"/>
          </a:xfrm>
        </p:grpSpPr>
        <p:sp>
          <p:nvSpPr>
            <p:cNvPr id="6175" name="Text Box 15"/>
            <p:cNvSpPr txBox="1">
              <a:spLocks noChangeArrowheads="1"/>
            </p:cNvSpPr>
            <p:nvPr/>
          </p:nvSpPr>
          <p:spPr bwMode="auto">
            <a:xfrm>
              <a:off x="1576" y="3697"/>
              <a:ext cx="1787" cy="35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2156" y="2638"/>
              <a:ext cx="655" cy="1051"/>
              <a:chOff x="2438" y="692"/>
              <a:chExt cx="655" cy="1051"/>
            </a:xfrm>
          </p:grpSpPr>
          <p:sp>
            <p:nvSpPr>
              <p:cNvPr id="6186" name="Line 18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7" name="Oval 19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88" name="Text Box 20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89" name="Line 22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1471" y="2644"/>
              <a:ext cx="1914" cy="919"/>
              <a:chOff x="2438" y="692"/>
              <a:chExt cx="1914" cy="919"/>
            </a:xfrm>
          </p:grpSpPr>
          <p:sp>
            <p:nvSpPr>
              <p:cNvPr id="6182" name="Line 24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Oval 25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84" name="Text Box 26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85" name="Text Box 27"/>
              <p:cNvSpPr txBox="1">
                <a:spLocks noChangeArrowheads="1"/>
              </p:cNvSpPr>
              <p:nvPr/>
            </p:nvSpPr>
            <p:spPr bwMode="auto">
              <a:xfrm>
                <a:off x="2562" y="1309"/>
                <a:ext cx="1790" cy="302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en-US" dirty="0" smtClean="0"/>
                  <a:t>M</a:t>
                </a:r>
                <a:r>
                  <a:rPr lang="en-US" sz="2000" baseline="-25000" dirty="0" smtClean="0"/>
                  <a:t>p</a:t>
                </a:r>
                <a:endParaRPr lang="en-US" sz="2000" dirty="0"/>
              </a:p>
            </p:txBody>
          </p:sp>
        </p:grp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2836" y="2636"/>
              <a:ext cx="655" cy="623"/>
              <a:chOff x="2438" y="692"/>
              <a:chExt cx="655" cy="623"/>
            </a:xfrm>
          </p:grpSpPr>
          <p:sp>
            <p:nvSpPr>
              <p:cNvPr id="6179" name="Line 30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0" name="Oval 31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81" name="Text Box 32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6" name="Group 173"/>
          <p:cNvGrpSpPr/>
          <p:nvPr/>
        </p:nvGrpSpPr>
        <p:grpSpPr>
          <a:xfrm>
            <a:off x="3326448" y="1264921"/>
            <a:ext cx="2220912" cy="1711502"/>
            <a:chOff x="1055688" y="1600201"/>
            <a:chExt cx="2220912" cy="1711502"/>
          </a:xfrm>
        </p:grpSpPr>
        <p:sp>
          <p:nvSpPr>
            <p:cNvPr id="6156" name="Text Box 15"/>
            <p:cNvSpPr txBox="1">
              <a:spLocks noChangeArrowheads="1"/>
            </p:cNvSpPr>
            <p:nvPr/>
          </p:nvSpPr>
          <p:spPr bwMode="auto">
            <a:xfrm>
              <a:off x="1171131" y="2884433"/>
              <a:ext cx="1964737" cy="42727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1808819" y="1602622"/>
              <a:ext cx="720147" cy="1272128"/>
              <a:chOff x="2438" y="692"/>
              <a:chExt cx="655" cy="1051"/>
            </a:xfrm>
          </p:grpSpPr>
          <p:sp>
            <p:nvSpPr>
              <p:cNvPr id="6170" name="Line 18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1" name="Oval 19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72" name="Text Box 20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73" name="Text Box 21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6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74" name="Line 22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055688" y="1609884"/>
              <a:ext cx="720147" cy="1272128"/>
              <a:chOff x="2438" y="692"/>
              <a:chExt cx="655" cy="1051"/>
            </a:xfrm>
          </p:grpSpPr>
          <p:sp>
            <p:nvSpPr>
              <p:cNvPr id="6165" name="Line 24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6" name="Oval 25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67" name="Text Box 26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8" name="Text Box 27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7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9" name="Line 28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29"/>
            <p:cNvGrpSpPr>
              <a:grpSpLocks/>
            </p:cNvGrpSpPr>
            <p:nvPr/>
          </p:nvGrpSpPr>
          <p:grpSpPr bwMode="auto">
            <a:xfrm>
              <a:off x="2556453" y="1600201"/>
              <a:ext cx="720147" cy="1272128"/>
              <a:chOff x="2438" y="692"/>
              <a:chExt cx="655" cy="1051"/>
            </a:xfrm>
          </p:grpSpPr>
          <p:sp>
            <p:nvSpPr>
              <p:cNvPr id="6160" name="Line 30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1" name="Oval 31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162" name="Text Box 32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3" name="Text Box 33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6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164" name="Line 34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" name="Group 72"/>
          <p:cNvGrpSpPr/>
          <p:nvPr/>
        </p:nvGrpSpPr>
        <p:grpSpPr>
          <a:xfrm>
            <a:off x="485331" y="1267342"/>
            <a:ext cx="1964737" cy="1709081"/>
            <a:chOff x="485331" y="1358782"/>
            <a:chExt cx="1964737" cy="1709081"/>
          </a:xfrm>
        </p:grpSpPr>
        <p:sp>
          <p:nvSpPr>
            <p:cNvPr id="52" name="Text Box 15"/>
            <p:cNvSpPr txBox="1">
              <a:spLocks noChangeArrowheads="1"/>
            </p:cNvSpPr>
            <p:nvPr/>
          </p:nvSpPr>
          <p:spPr bwMode="auto">
            <a:xfrm>
              <a:off x="485331" y="2640593"/>
              <a:ext cx="1964737" cy="42727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1" name="Group 17"/>
            <p:cNvGrpSpPr>
              <a:grpSpLocks/>
            </p:cNvGrpSpPr>
            <p:nvPr/>
          </p:nvGrpSpPr>
          <p:grpSpPr bwMode="auto">
            <a:xfrm>
              <a:off x="1123019" y="1358782"/>
              <a:ext cx="720147" cy="1272128"/>
              <a:chOff x="2438" y="692"/>
              <a:chExt cx="655" cy="1051"/>
            </a:xfrm>
          </p:grpSpPr>
          <p:sp>
            <p:nvSpPr>
              <p:cNvPr id="66" name="Line 18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Oval 19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8" name="Text Box 20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" name="Text Box 21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6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1" name="Line 22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3" name="Rectangle 52"/>
          <p:cNvSpPr/>
          <p:nvPr/>
        </p:nvSpPr>
        <p:spPr>
          <a:xfrm>
            <a:off x="1192075" y="1933248"/>
            <a:ext cx="622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28600" y="3535680"/>
            <a:ext cx="809548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Private caches: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/>
              <a:t> Exercise: How bad can it be?</a:t>
            </a:r>
          </a:p>
          <a:p>
            <a:pPr lvl="1"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r>
              <a:rPr lang="en-US" dirty="0" smtClean="0"/>
              <a:t>Shared Cache: </a:t>
            </a:r>
            <a:r>
              <a:rPr lang="en-US" sz="2000" b="0" dirty="0" smtClean="0"/>
              <a:t>[Blelloch, G ’04]</a:t>
            </a:r>
            <a:endParaRPr lang="en-US" b="0" dirty="0" smtClean="0"/>
          </a:p>
          <a:p>
            <a:pPr lvl="1" algn="l">
              <a:buFont typeface="Arial" pitchFamily="34" charset="0"/>
              <a:buChar char="•"/>
            </a:pPr>
            <a:r>
              <a:rPr lang="en-US" dirty="0" smtClean="0"/>
              <a:t> Only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baseline="-25000" dirty="0" smtClean="0">
                <a:solidFill>
                  <a:srgbClr val="C00000"/>
                </a:solidFill>
              </a:rPr>
              <a:t>p </a:t>
            </a:r>
            <a:r>
              <a:rPr lang="en-US" dirty="0" smtClean="0">
                <a:solidFill>
                  <a:srgbClr val="C00000"/>
                </a:solidFill>
              </a:rPr>
              <a:t>= M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+ P D </a:t>
            </a:r>
            <a:r>
              <a:rPr lang="en-US" dirty="0" smtClean="0"/>
              <a:t>(vs. M</a:t>
            </a:r>
            <a:r>
              <a:rPr lang="en-US" baseline="-25000" dirty="0" smtClean="0"/>
              <a:t>p </a:t>
            </a:r>
            <a:r>
              <a:rPr lang="en-US" dirty="0" smtClean="0"/>
              <a:t>= P M</a:t>
            </a:r>
            <a:r>
              <a:rPr lang="en-US" baseline="-25000" dirty="0" smtClean="0"/>
              <a:t>1</a:t>
            </a:r>
            <a:r>
              <a:rPr lang="en-US" dirty="0" smtClean="0"/>
              <a:t> for WS)</a:t>
            </a:r>
            <a:br>
              <a:rPr lang="en-US" dirty="0" smtClean="0"/>
            </a:br>
            <a:r>
              <a:rPr lang="en-US" dirty="0" smtClean="0"/>
              <a:t>   for no more misses than sequential</a:t>
            </a: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3386635" y="1963728"/>
            <a:ext cx="622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4880155" y="1933248"/>
            <a:ext cx="622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4133395" y="1948488"/>
            <a:ext cx="622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198120" y="5950357"/>
            <a:ext cx="894588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>
              <a:buFont typeface="Arial" pitchFamily="34" charset="0"/>
              <a:buChar char="•"/>
            </a:pPr>
            <a:endParaRPr lang="en-US" sz="1100" dirty="0" smtClean="0"/>
          </a:p>
          <a:p>
            <a:pPr algn="l"/>
            <a:r>
              <a:rPr lang="en-US" sz="2000" b="0" dirty="0" smtClean="0"/>
              <a:t>(Bound is tight.  </a:t>
            </a:r>
            <a:r>
              <a:rPr lang="en-US" sz="2000" b="0" dirty="0" smtClean="0">
                <a:sym typeface="Wingdings" pitchFamily="2" charset="2"/>
              </a:rPr>
              <a:t>D is the worst case running time of critical path</a:t>
            </a:r>
            <a:r>
              <a:rPr lang="en-US" sz="2000" b="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PDF bound Paraphrased</a:t>
            </a:r>
            <a:endParaRPr lang="en-US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58240"/>
            <a:ext cx="77724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For a program with </a:t>
            </a:r>
            <a:r>
              <a:rPr lang="en-US" b="1" dirty="0">
                <a:solidFill>
                  <a:srgbClr val="009900"/>
                </a:solidFill>
              </a:rPr>
              <a:t>sufficient available parallelism</a:t>
            </a:r>
            <a:r>
              <a:rPr lang="en-US" dirty="0"/>
              <a:t>, we only need a </a:t>
            </a:r>
            <a:r>
              <a:rPr lang="en-US" b="1" dirty="0">
                <a:solidFill>
                  <a:srgbClr val="009900"/>
                </a:solidFill>
              </a:rPr>
              <a:t>slightly larger shared cache</a:t>
            </a:r>
            <a:r>
              <a:rPr lang="en-US" dirty="0"/>
              <a:t> for P processors than for 1 processor.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762000" y="3139440"/>
            <a:ext cx="7315200" cy="1828800"/>
            <a:chOff x="480" y="2304"/>
            <a:chExt cx="4608" cy="1152"/>
          </a:xfrm>
        </p:grpSpPr>
        <p:sp>
          <p:nvSpPr>
            <p:cNvPr id="275481" name="Line 25"/>
            <p:cNvSpPr>
              <a:spLocks noChangeShapeType="1"/>
            </p:cNvSpPr>
            <p:nvPr/>
          </p:nvSpPr>
          <p:spPr bwMode="auto">
            <a:xfrm>
              <a:off x="4032" y="244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5479" name="Line 23"/>
            <p:cNvSpPr>
              <a:spLocks noChangeShapeType="1"/>
            </p:cNvSpPr>
            <p:nvPr/>
          </p:nvSpPr>
          <p:spPr bwMode="auto">
            <a:xfrm>
              <a:off x="1584" y="2448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5472" name="Line 16"/>
            <p:cNvSpPr>
              <a:spLocks noChangeShapeType="1"/>
            </p:cNvSpPr>
            <p:nvPr/>
          </p:nvSpPr>
          <p:spPr bwMode="auto">
            <a:xfrm flipV="1">
              <a:off x="3504" y="2832"/>
              <a:ext cx="43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5473" name="Line 17"/>
            <p:cNvSpPr>
              <a:spLocks noChangeShapeType="1"/>
            </p:cNvSpPr>
            <p:nvPr/>
          </p:nvSpPr>
          <p:spPr bwMode="auto">
            <a:xfrm flipV="1">
              <a:off x="3840" y="2832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5474" name="Line 18"/>
            <p:cNvSpPr>
              <a:spLocks noChangeShapeType="1"/>
            </p:cNvSpPr>
            <p:nvPr/>
          </p:nvSpPr>
          <p:spPr bwMode="auto">
            <a:xfrm flipH="1" flipV="1">
              <a:off x="3936" y="2832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5475" name="Line 19"/>
            <p:cNvSpPr>
              <a:spLocks noChangeShapeType="1"/>
            </p:cNvSpPr>
            <p:nvPr/>
          </p:nvSpPr>
          <p:spPr bwMode="auto">
            <a:xfrm flipH="1" flipV="1">
              <a:off x="3936" y="2832"/>
              <a:ext cx="81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5476" name="Line 20"/>
            <p:cNvSpPr>
              <a:spLocks noChangeShapeType="1"/>
            </p:cNvSpPr>
            <p:nvPr/>
          </p:nvSpPr>
          <p:spPr bwMode="auto">
            <a:xfrm flipV="1">
              <a:off x="1584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5460" name="Oval 4"/>
            <p:cNvSpPr>
              <a:spLocks noChangeArrowheads="1"/>
            </p:cNvSpPr>
            <p:nvPr/>
          </p:nvSpPr>
          <p:spPr bwMode="auto">
            <a:xfrm>
              <a:off x="1440" y="3120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P</a:t>
              </a:r>
              <a:r>
                <a:rPr lang="en-US" baseline="-25000"/>
                <a:t>1</a:t>
              </a:r>
            </a:p>
          </p:txBody>
        </p:sp>
        <p:sp>
          <p:nvSpPr>
            <p:cNvPr id="275462" name="Oval 6"/>
            <p:cNvSpPr>
              <a:spLocks noChangeArrowheads="1"/>
            </p:cNvSpPr>
            <p:nvPr/>
          </p:nvSpPr>
          <p:spPr bwMode="auto">
            <a:xfrm>
              <a:off x="3264" y="3120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P</a:t>
              </a:r>
              <a:r>
                <a:rPr lang="en-US" baseline="-25000"/>
                <a:t>1</a:t>
              </a:r>
            </a:p>
          </p:txBody>
        </p:sp>
        <p:sp>
          <p:nvSpPr>
            <p:cNvPr id="275461" name="Rectangle 5"/>
            <p:cNvSpPr>
              <a:spLocks noChangeArrowheads="1"/>
            </p:cNvSpPr>
            <p:nvPr/>
          </p:nvSpPr>
          <p:spPr bwMode="auto">
            <a:xfrm>
              <a:off x="1296" y="2736"/>
              <a:ext cx="576" cy="2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M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75463" name="Oval 7"/>
            <p:cNvSpPr>
              <a:spLocks noChangeArrowheads="1"/>
            </p:cNvSpPr>
            <p:nvPr/>
          </p:nvSpPr>
          <p:spPr bwMode="auto">
            <a:xfrm>
              <a:off x="3696" y="3120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P</a:t>
              </a:r>
              <a:r>
                <a:rPr lang="en-US" baseline="-25000"/>
                <a:t>2</a:t>
              </a:r>
            </a:p>
          </p:txBody>
        </p:sp>
        <p:sp>
          <p:nvSpPr>
            <p:cNvPr id="275464" name="Oval 8"/>
            <p:cNvSpPr>
              <a:spLocks noChangeArrowheads="1"/>
            </p:cNvSpPr>
            <p:nvPr/>
          </p:nvSpPr>
          <p:spPr bwMode="auto">
            <a:xfrm>
              <a:off x="4128" y="3120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P</a:t>
              </a:r>
              <a:r>
                <a:rPr lang="en-US" baseline="-25000"/>
                <a:t>3</a:t>
              </a:r>
            </a:p>
          </p:txBody>
        </p:sp>
        <p:sp>
          <p:nvSpPr>
            <p:cNvPr id="275465" name="Oval 9"/>
            <p:cNvSpPr>
              <a:spLocks noChangeArrowheads="1"/>
            </p:cNvSpPr>
            <p:nvPr/>
          </p:nvSpPr>
          <p:spPr bwMode="auto">
            <a:xfrm>
              <a:off x="4560" y="3120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P</a:t>
              </a:r>
              <a:r>
                <a:rPr lang="en-US" baseline="-25000"/>
                <a:t>4</a:t>
              </a:r>
            </a:p>
          </p:txBody>
        </p:sp>
        <p:sp>
          <p:nvSpPr>
            <p:cNvPr id="275470" name="Rectangle 14"/>
            <p:cNvSpPr>
              <a:spLocks noChangeArrowheads="1"/>
            </p:cNvSpPr>
            <p:nvPr/>
          </p:nvSpPr>
          <p:spPr bwMode="auto">
            <a:xfrm>
              <a:off x="3648" y="2736"/>
              <a:ext cx="576" cy="2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M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275471" name="Rectangle 15"/>
            <p:cNvSpPr>
              <a:spLocks noChangeArrowheads="1"/>
            </p:cNvSpPr>
            <p:nvPr/>
          </p:nvSpPr>
          <p:spPr bwMode="auto">
            <a:xfrm>
              <a:off x="4224" y="2736"/>
              <a:ext cx="240" cy="28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4d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75478" name="Rectangle 22"/>
            <p:cNvSpPr>
              <a:spLocks noChangeArrowheads="1"/>
            </p:cNvSpPr>
            <p:nvPr/>
          </p:nvSpPr>
          <p:spPr bwMode="auto">
            <a:xfrm>
              <a:off x="480" y="2304"/>
              <a:ext cx="2160" cy="288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Memory</a:t>
              </a:r>
              <a:endParaRPr lang="en-US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75492" name="Rectangle 36"/>
            <p:cNvSpPr>
              <a:spLocks noChangeArrowheads="1"/>
            </p:cNvSpPr>
            <p:nvPr/>
          </p:nvSpPr>
          <p:spPr bwMode="auto">
            <a:xfrm>
              <a:off x="2928" y="2304"/>
              <a:ext cx="2160" cy="288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Memory</a:t>
              </a:r>
              <a:endParaRPr lang="en-US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4860934" y="2609217"/>
            <a:ext cx="3597280" cy="987425"/>
            <a:chOff x="3062" y="1970"/>
            <a:chExt cx="2266" cy="622"/>
          </a:xfrm>
        </p:grpSpPr>
        <p:sp>
          <p:nvSpPr>
            <p:cNvPr id="275493" name="Rectangle 37"/>
            <p:cNvSpPr>
              <a:spLocks noChangeArrowheads="1"/>
            </p:cNvSpPr>
            <p:nvPr/>
          </p:nvSpPr>
          <p:spPr bwMode="auto">
            <a:xfrm>
              <a:off x="5088" y="2304"/>
              <a:ext cx="240" cy="288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4d</a:t>
              </a:r>
              <a:endParaRPr lang="en-US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75495" name="Text Box 39"/>
            <p:cNvSpPr txBox="1">
              <a:spLocks noChangeArrowheads="1"/>
            </p:cNvSpPr>
            <p:nvPr/>
          </p:nvSpPr>
          <p:spPr bwMode="auto">
            <a:xfrm>
              <a:off x="3062" y="1970"/>
              <a:ext cx="207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0" dirty="0" smtClean="0"/>
                <a:t>[Blelloch, G, Matias ‘99]</a:t>
              </a:r>
              <a:endParaRPr lang="en-US" b="0" dirty="0"/>
            </a:p>
          </p:txBody>
        </p:sp>
        <p:cxnSp>
          <p:nvCxnSpPr>
            <p:cNvPr id="275496" name="AutoShape 40"/>
            <p:cNvCxnSpPr>
              <a:cxnSpLocks noChangeShapeType="1"/>
              <a:stCxn id="275495" idx="3"/>
              <a:endCxn id="275493" idx="0"/>
            </p:cNvCxnSpPr>
            <p:nvPr/>
          </p:nvCxnSpPr>
          <p:spPr bwMode="auto">
            <a:xfrm>
              <a:off x="5133" y="2096"/>
              <a:ext cx="75" cy="20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29" name="Rectangle 28"/>
          <p:cNvSpPr/>
          <p:nvPr/>
        </p:nvSpPr>
        <p:spPr>
          <a:xfrm>
            <a:off x="0" y="563886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dirty="0" smtClean="0"/>
              <a:t>E.g., Matrix Multiply: M</a:t>
            </a:r>
            <a:r>
              <a:rPr lang="en-US" baseline="-25000" dirty="0" smtClean="0"/>
              <a:t>P</a:t>
            </a:r>
            <a:r>
              <a:rPr lang="en-US" dirty="0" smtClean="0"/>
              <a:t> = M</a:t>
            </a:r>
            <a:r>
              <a:rPr lang="en-US" baseline="-25000" dirty="0" smtClean="0"/>
              <a:t>1</a:t>
            </a:r>
            <a:r>
              <a:rPr lang="en-US" dirty="0" smtClean="0"/>
              <a:t> + O(P log n)</a:t>
            </a:r>
          </a:p>
          <a:p>
            <a:pPr>
              <a:buFontTx/>
              <a:buNone/>
            </a:pPr>
            <a:r>
              <a:rPr lang="en-US" dirty="0" err="1" smtClean="0"/>
              <a:t>Quicksort</a:t>
            </a:r>
            <a:r>
              <a:rPr lang="en-US" dirty="0" smtClean="0"/>
              <a:t>:  M</a:t>
            </a:r>
            <a:r>
              <a:rPr lang="en-US" baseline="-25000" dirty="0" smtClean="0"/>
              <a:t>p</a:t>
            </a:r>
            <a:r>
              <a:rPr lang="en-US" dirty="0" smtClean="0"/>
              <a:t> = M</a:t>
            </a:r>
            <a:r>
              <a:rPr lang="en-US" baseline="-25000" dirty="0" smtClean="0"/>
              <a:t>1</a:t>
            </a:r>
            <a:r>
              <a:rPr lang="en-US" dirty="0" smtClean="0"/>
              <a:t> + O(P log</a:t>
            </a:r>
            <a:r>
              <a:rPr lang="en-US" baseline="30000" dirty="0" smtClean="0"/>
              <a:t>2</a:t>
            </a:r>
            <a:r>
              <a:rPr lang="en-US" dirty="0" smtClean="0"/>
              <a:t> 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Sketch of M</a:t>
            </a:r>
            <a:r>
              <a:rPr lang="en-US" baseline="-25000" dirty="0" smtClean="0"/>
              <a:t>p </a:t>
            </a:r>
            <a:r>
              <a:rPr lang="en-US" dirty="0" smtClean="0"/>
              <a:t>= M</a:t>
            </a:r>
            <a:r>
              <a:rPr lang="en-US" baseline="-25000" dirty="0" smtClean="0"/>
              <a:t>1</a:t>
            </a:r>
            <a:r>
              <a:rPr lang="en-US" dirty="0" smtClean="0"/>
              <a:t> + P D result</a:t>
            </a:r>
            <a:endParaRPr lang="en-US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7320"/>
            <a:ext cx="7772400" cy="5334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Causes of additional cache misses</a:t>
            </a:r>
          </a:p>
        </p:txBody>
      </p:sp>
      <p:sp>
        <p:nvSpPr>
          <p:cNvPr id="283764" name="Rectangle 116"/>
          <p:cNvSpPr>
            <a:spLocks noChangeArrowheads="1"/>
          </p:cNvSpPr>
          <p:nvPr/>
        </p:nvSpPr>
        <p:spPr bwMode="auto">
          <a:xfrm>
            <a:off x="685800" y="545592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SzPct val="90000"/>
            </a:pPr>
            <a:r>
              <a:rPr lang="en-US" sz="2800" dirty="0">
                <a:solidFill>
                  <a:schemeClr val="tx1"/>
                </a:solidFill>
              </a:rPr>
              <a:t>Both are cases of </a:t>
            </a:r>
            <a:r>
              <a:rPr lang="en-US" sz="2800" b="1" u="sng" dirty="0"/>
              <a:t>a</a:t>
            </a:r>
            <a:r>
              <a:rPr lang="en-US" sz="2800" dirty="0">
                <a:solidFill>
                  <a:schemeClr val="tx1"/>
                </a:solidFill>
              </a:rPr>
              <a:t> executing “prematurely” </a:t>
            </a:r>
          </a:p>
        </p:txBody>
      </p:sp>
      <p:grpSp>
        <p:nvGrpSpPr>
          <p:cNvPr id="2" name="Group 123"/>
          <p:cNvGrpSpPr>
            <a:grpSpLocks/>
          </p:cNvGrpSpPr>
          <p:nvPr/>
        </p:nvGrpSpPr>
        <p:grpSpPr bwMode="auto">
          <a:xfrm>
            <a:off x="4724401" y="2026920"/>
            <a:ext cx="4200526" cy="3357563"/>
            <a:chOff x="2976" y="1440"/>
            <a:chExt cx="2646" cy="2115"/>
          </a:xfrm>
        </p:grpSpPr>
        <p:sp>
          <p:nvSpPr>
            <p:cNvPr id="283698" name="Oval 50"/>
            <p:cNvSpPr>
              <a:spLocks noChangeArrowheads="1"/>
            </p:cNvSpPr>
            <p:nvPr/>
          </p:nvSpPr>
          <p:spPr bwMode="auto">
            <a:xfrm>
              <a:off x="4090" y="17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699" name="Oval 51"/>
            <p:cNvSpPr>
              <a:spLocks noChangeArrowheads="1"/>
            </p:cNvSpPr>
            <p:nvPr/>
          </p:nvSpPr>
          <p:spPr bwMode="auto">
            <a:xfrm>
              <a:off x="4426" y="2016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00" name="Oval 52"/>
            <p:cNvSpPr>
              <a:spLocks noChangeArrowheads="1"/>
            </p:cNvSpPr>
            <p:nvPr/>
          </p:nvSpPr>
          <p:spPr bwMode="auto">
            <a:xfrm>
              <a:off x="3706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01" name="Oval 53"/>
            <p:cNvSpPr>
              <a:spLocks noChangeArrowheads="1"/>
            </p:cNvSpPr>
            <p:nvPr/>
          </p:nvSpPr>
          <p:spPr bwMode="auto">
            <a:xfrm>
              <a:off x="3946" y="230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02" name="Oval 54"/>
            <p:cNvSpPr>
              <a:spLocks noChangeArrowheads="1"/>
            </p:cNvSpPr>
            <p:nvPr/>
          </p:nvSpPr>
          <p:spPr bwMode="auto">
            <a:xfrm>
              <a:off x="3466" y="230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03" name="Oval 55"/>
            <p:cNvSpPr>
              <a:spLocks noChangeArrowheads="1"/>
            </p:cNvSpPr>
            <p:nvPr/>
          </p:nvSpPr>
          <p:spPr bwMode="auto">
            <a:xfrm>
              <a:off x="3946" y="259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04" name="Oval 56"/>
            <p:cNvSpPr>
              <a:spLocks noChangeArrowheads="1"/>
            </p:cNvSpPr>
            <p:nvPr/>
          </p:nvSpPr>
          <p:spPr bwMode="auto">
            <a:xfrm>
              <a:off x="3466" y="259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05" name="Oval 57"/>
            <p:cNvSpPr>
              <a:spLocks noChangeArrowheads="1"/>
            </p:cNvSpPr>
            <p:nvPr/>
          </p:nvSpPr>
          <p:spPr bwMode="auto">
            <a:xfrm>
              <a:off x="4426" y="230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06" name="Oval 58"/>
            <p:cNvSpPr>
              <a:spLocks noChangeArrowheads="1"/>
            </p:cNvSpPr>
            <p:nvPr/>
          </p:nvSpPr>
          <p:spPr bwMode="auto">
            <a:xfrm>
              <a:off x="4426" y="259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07" name="Oval 59"/>
            <p:cNvSpPr>
              <a:spLocks noChangeArrowheads="1"/>
            </p:cNvSpPr>
            <p:nvPr/>
          </p:nvSpPr>
          <p:spPr bwMode="auto">
            <a:xfrm>
              <a:off x="3706" y="28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08" name="Oval 60"/>
            <p:cNvSpPr>
              <a:spLocks noChangeArrowheads="1"/>
            </p:cNvSpPr>
            <p:nvPr/>
          </p:nvSpPr>
          <p:spPr bwMode="auto">
            <a:xfrm>
              <a:off x="4138" y="31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3709" name="AutoShape 61"/>
            <p:cNvCxnSpPr>
              <a:cxnSpLocks noChangeShapeType="1"/>
              <a:stCxn id="283698" idx="5"/>
              <a:endCxn id="283699" idx="0"/>
            </p:cNvCxnSpPr>
            <p:nvPr/>
          </p:nvCxnSpPr>
          <p:spPr bwMode="auto">
            <a:xfrm>
              <a:off x="4172" y="1858"/>
              <a:ext cx="30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10" name="AutoShape 62"/>
            <p:cNvCxnSpPr>
              <a:cxnSpLocks noChangeShapeType="1"/>
              <a:stCxn id="283698" idx="3"/>
              <a:endCxn id="283700" idx="7"/>
            </p:cNvCxnSpPr>
            <p:nvPr/>
          </p:nvCxnSpPr>
          <p:spPr bwMode="auto">
            <a:xfrm flipH="1">
              <a:off x="3788" y="1858"/>
              <a:ext cx="316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11" name="AutoShape 63"/>
            <p:cNvCxnSpPr>
              <a:cxnSpLocks noChangeShapeType="1"/>
              <a:stCxn id="283700" idx="5"/>
              <a:endCxn id="283701" idx="0"/>
            </p:cNvCxnSpPr>
            <p:nvPr/>
          </p:nvCxnSpPr>
          <p:spPr bwMode="auto">
            <a:xfrm>
              <a:off x="3788" y="2098"/>
              <a:ext cx="206" cy="2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12" name="AutoShape 64"/>
            <p:cNvCxnSpPr>
              <a:cxnSpLocks noChangeShapeType="1"/>
              <a:stCxn id="283700" idx="3"/>
              <a:endCxn id="283702" idx="7"/>
            </p:cNvCxnSpPr>
            <p:nvPr/>
          </p:nvCxnSpPr>
          <p:spPr bwMode="auto">
            <a:xfrm flipH="1">
              <a:off x="3548" y="2098"/>
              <a:ext cx="172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13" name="AutoShape 65"/>
            <p:cNvCxnSpPr>
              <a:cxnSpLocks noChangeShapeType="1"/>
              <a:stCxn id="283702" idx="4"/>
              <a:endCxn id="283704" idx="0"/>
            </p:cNvCxnSpPr>
            <p:nvPr/>
          </p:nvCxnSpPr>
          <p:spPr bwMode="auto">
            <a:xfrm>
              <a:off x="3514" y="2400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14" name="AutoShape 66"/>
            <p:cNvCxnSpPr>
              <a:cxnSpLocks noChangeShapeType="1"/>
              <a:stCxn id="283701" idx="4"/>
              <a:endCxn id="283703" idx="0"/>
            </p:cNvCxnSpPr>
            <p:nvPr/>
          </p:nvCxnSpPr>
          <p:spPr bwMode="auto">
            <a:xfrm>
              <a:off x="3994" y="2400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15" name="AutoShape 67"/>
            <p:cNvCxnSpPr>
              <a:cxnSpLocks noChangeShapeType="1"/>
              <a:stCxn id="283704" idx="5"/>
              <a:endCxn id="283707" idx="1"/>
            </p:cNvCxnSpPr>
            <p:nvPr/>
          </p:nvCxnSpPr>
          <p:spPr bwMode="auto">
            <a:xfrm>
              <a:off x="3548" y="2674"/>
              <a:ext cx="172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16" name="AutoShape 68"/>
            <p:cNvCxnSpPr>
              <a:cxnSpLocks noChangeShapeType="1"/>
              <a:stCxn id="283703" idx="3"/>
              <a:endCxn id="283707" idx="7"/>
            </p:cNvCxnSpPr>
            <p:nvPr/>
          </p:nvCxnSpPr>
          <p:spPr bwMode="auto">
            <a:xfrm flipH="1">
              <a:off x="3788" y="2674"/>
              <a:ext cx="172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17" name="AutoShape 69"/>
            <p:cNvCxnSpPr>
              <a:cxnSpLocks noChangeShapeType="1"/>
              <a:stCxn id="283707" idx="5"/>
              <a:endCxn id="283708" idx="2"/>
            </p:cNvCxnSpPr>
            <p:nvPr/>
          </p:nvCxnSpPr>
          <p:spPr bwMode="auto">
            <a:xfrm>
              <a:off x="3788" y="2962"/>
              <a:ext cx="350" cy="2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18" name="AutoShape 70"/>
            <p:cNvCxnSpPr>
              <a:cxnSpLocks noChangeShapeType="1"/>
              <a:stCxn id="283706" idx="4"/>
              <a:endCxn id="283708" idx="7"/>
            </p:cNvCxnSpPr>
            <p:nvPr/>
          </p:nvCxnSpPr>
          <p:spPr bwMode="auto">
            <a:xfrm flipH="1">
              <a:off x="4220" y="2688"/>
              <a:ext cx="254" cy="4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19" name="AutoShape 71"/>
            <p:cNvCxnSpPr>
              <a:cxnSpLocks noChangeShapeType="1"/>
              <a:stCxn id="283705" idx="4"/>
              <a:endCxn id="283706" idx="0"/>
            </p:cNvCxnSpPr>
            <p:nvPr/>
          </p:nvCxnSpPr>
          <p:spPr bwMode="auto">
            <a:xfrm>
              <a:off x="4474" y="2400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20" name="AutoShape 72"/>
            <p:cNvCxnSpPr>
              <a:cxnSpLocks noChangeShapeType="1"/>
              <a:stCxn id="283699" idx="4"/>
              <a:endCxn id="283705" idx="0"/>
            </p:cNvCxnSpPr>
            <p:nvPr/>
          </p:nvCxnSpPr>
          <p:spPr bwMode="auto">
            <a:xfrm>
              <a:off x="4474" y="2112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283721" name="Oval 73"/>
            <p:cNvSpPr>
              <a:spLocks noChangeArrowheads="1"/>
            </p:cNvSpPr>
            <p:nvPr/>
          </p:nvSpPr>
          <p:spPr bwMode="auto">
            <a:xfrm>
              <a:off x="3706" y="230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22" name="Oval 74"/>
            <p:cNvSpPr>
              <a:spLocks noChangeArrowheads="1"/>
            </p:cNvSpPr>
            <p:nvPr/>
          </p:nvSpPr>
          <p:spPr bwMode="auto">
            <a:xfrm>
              <a:off x="3706" y="259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3723" name="AutoShape 75"/>
            <p:cNvCxnSpPr>
              <a:cxnSpLocks noChangeShapeType="1"/>
              <a:stCxn id="283721" idx="4"/>
              <a:endCxn id="283722" idx="0"/>
            </p:cNvCxnSpPr>
            <p:nvPr/>
          </p:nvCxnSpPr>
          <p:spPr bwMode="auto">
            <a:xfrm>
              <a:off x="3754" y="2400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24" name="AutoShape 76"/>
            <p:cNvCxnSpPr>
              <a:cxnSpLocks noChangeShapeType="1"/>
              <a:stCxn id="283700" idx="4"/>
              <a:endCxn id="283721" idx="0"/>
            </p:cNvCxnSpPr>
            <p:nvPr/>
          </p:nvCxnSpPr>
          <p:spPr bwMode="auto">
            <a:xfrm>
              <a:off x="3754" y="2112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25" name="AutoShape 77"/>
            <p:cNvCxnSpPr>
              <a:cxnSpLocks noChangeShapeType="1"/>
              <a:stCxn id="283722" idx="4"/>
              <a:endCxn id="283707" idx="0"/>
            </p:cNvCxnSpPr>
            <p:nvPr/>
          </p:nvCxnSpPr>
          <p:spPr bwMode="auto">
            <a:xfrm>
              <a:off x="3754" y="2688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283727" name="Text Box 79"/>
            <p:cNvSpPr txBox="1">
              <a:spLocks noChangeArrowheads="1"/>
            </p:cNvSpPr>
            <p:nvPr/>
          </p:nvSpPr>
          <p:spPr bwMode="auto">
            <a:xfrm>
              <a:off x="3220" y="3264"/>
              <a:ext cx="24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 dirty="0"/>
                <a:t>Read the same location</a:t>
              </a:r>
            </a:p>
          </p:txBody>
        </p:sp>
        <p:cxnSp>
          <p:nvCxnSpPr>
            <p:cNvPr id="283728" name="AutoShape 80"/>
            <p:cNvCxnSpPr>
              <a:cxnSpLocks noChangeShapeType="1"/>
              <a:stCxn id="283727" idx="0"/>
              <a:endCxn id="283703" idx="4"/>
            </p:cNvCxnSpPr>
            <p:nvPr/>
          </p:nvCxnSpPr>
          <p:spPr bwMode="auto">
            <a:xfrm rot="16200000" flipV="1">
              <a:off x="3919" y="2763"/>
              <a:ext cx="576" cy="427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29" name="AutoShape 81"/>
            <p:cNvCxnSpPr>
              <a:cxnSpLocks noChangeShapeType="1"/>
              <a:stCxn id="283727" idx="0"/>
              <a:endCxn id="283699" idx="6"/>
            </p:cNvCxnSpPr>
            <p:nvPr/>
          </p:nvCxnSpPr>
          <p:spPr bwMode="auto">
            <a:xfrm rot="5400000" flipH="1" flipV="1">
              <a:off x="3871" y="2613"/>
              <a:ext cx="1200" cy="101"/>
            </a:xfrm>
            <a:prstGeom prst="curvedConnector4">
              <a:avLst>
                <a:gd name="adj1" fmla="val 48000"/>
                <a:gd name="adj2" fmla="val 2418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283762" name="Text Box 114"/>
            <p:cNvSpPr txBox="1">
              <a:spLocks noChangeArrowheads="1"/>
            </p:cNvSpPr>
            <p:nvPr/>
          </p:nvSpPr>
          <p:spPr bwMode="auto">
            <a:xfrm>
              <a:off x="2976" y="1440"/>
              <a:ext cx="20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Out of order execution</a:t>
              </a:r>
            </a:p>
          </p:txBody>
        </p:sp>
        <p:sp>
          <p:nvSpPr>
            <p:cNvPr id="283765" name="Text Box 117"/>
            <p:cNvSpPr txBox="1">
              <a:spLocks noChangeArrowheads="1"/>
            </p:cNvSpPr>
            <p:nvPr/>
          </p:nvSpPr>
          <p:spPr bwMode="auto">
            <a:xfrm>
              <a:off x="4579" y="1824"/>
              <a:ext cx="2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u="sng"/>
                <a:t>a</a:t>
              </a:r>
            </a:p>
          </p:txBody>
        </p:sp>
        <p:sp>
          <p:nvSpPr>
            <p:cNvPr id="283767" name="Text Box 119"/>
            <p:cNvSpPr txBox="1">
              <a:spLocks noChangeArrowheads="1"/>
            </p:cNvSpPr>
            <p:nvPr/>
          </p:nvSpPr>
          <p:spPr bwMode="auto">
            <a:xfrm>
              <a:off x="4042" y="2496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u="sng"/>
                <a:t>b</a:t>
              </a:r>
            </a:p>
          </p:txBody>
        </p:sp>
      </p:grpSp>
      <p:grpSp>
        <p:nvGrpSpPr>
          <p:cNvPr id="3" name="Group 124"/>
          <p:cNvGrpSpPr>
            <a:grpSpLocks/>
          </p:cNvGrpSpPr>
          <p:nvPr/>
        </p:nvGrpSpPr>
        <p:grpSpPr bwMode="auto">
          <a:xfrm>
            <a:off x="703263" y="2026920"/>
            <a:ext cx="4260849" cy="3357563"/>
            <a:chOff x="443" y="1440"/>
            <a:chExt cx="2684" cy="2115"/>
          </a:xfrm>
        </p:grpSpPr>
        <p:sp>
          <p:nvSpPr>
            <p:cNvPr id="283769" name="Oval 121"/>
            <p:cNvSpPr>
              <a:spLocks noChangeArrowheads="1"/>
            </p:cNvSpPr>
            <p:nvPr/>
          </p:nvSpPr>
          <p:spPr bwMode="auto">
            <a:xfrm>
              <a:off x="443" y="2160"/>
              <a:ext cx="1104" cy="624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70" name="Line 122"/>
            <p:cNvSpPr>
              <a:spLocks noChangeShapeType="1"/>
            </p:cNvSpPr>
            <p:nvPr/>
          </p:nvSpPr>
          <p:spPr bwMode="auto">
            <a:xfrm flipV="1">
              <a:off x="1451" y="2208"/>
              <a:ext cx="28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3730" name="Oval 82"/>
            <p:cNvSpPr>
              <a:spLocks noChangeArrowheads="1"/>
            </p:cNvSpPr>
            <p:nvPr/>
          </p:nvSpPr>
          <p:spPr bwMode="auto">
            <a:xfrm>
              <a:off x="1362" y="17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31" name="Oval 83"/>
            <p:cNvSpPr>
              <a:spLocks noChangeArrowheads="1"/>
            </p:cNvSpPr>
            <p:nvPr/>
          </p:nvSpPr>
          <p:spPr bwMode="auto">
            <a:xfrm>
              <a:off x="1698" y="2016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32" name="Oval 84"/>
            <p:cNvSpPr>
              <a:spLocks noChangeArrowheads="1"/>
            </p:cNvSpPr>
            <p:nvPr/>
          </p:nvSpPr>
          <p:spPr bwMode="auto">
            <a:xfrm>
              <a:off x="978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33" name="Oval 85"/>
            <p:cNvSpPr>
              <a:spLocks noChangeArrowheads="1"/>
            </p:cNvSpPr>
            <p:nvPr/>
          </p:nvSpPr>
          <p:spPr bwMode="auto">
            <a:xfrm>
              <a:off x="1218" y="230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34" name="Oval 86"/>
            <p:cNvSpPr>
              <a:spLocks noChangeArrowheads="1"/>
            </p:cNvSpPr>
            <p:nvPr/>
          </p:nvSpPr>
          <p:spPr bwMode="auto">
            <a:xfrm>
              <a:off x="738" y="230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35" name="Oval 87"/>
            <p:cNvSpPr>
              <a:spLocks noChangeArrowheads="1"/>
            </p:cNvSpPr>
            <p:nvPr/>
          </p:nvSpPr>
          <p:spPr bwMode="auto">
            <a:xfrm>
              <a:off x="1218" y="259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36" name="Oval 88"/>
            <p:cNvSpPr>
              <a:spLocks noChangeArrowheads="1"/>
            </p:cNvSpPr>
            <p:nvPr/>
          </p:nvSpPr>
          <p:spPr bwMode="auto">
            <a:xfrm>
              <a:off x="738" y="259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37" name="Oval 89"/>
            <p:cNvSpPr>
              <a:spLocks noChangeArrowheads="1"/>
            </p:cNvSpPr>
            <p:nvPr/>
          </p:nvSpPr>
          <p:spPr bwMode="auto">
            <a:xfrm>
              <a:off x="1698" y="230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38" name="Oval 90"/>
            <p:cNvSpPr>
              <a:spLocks noChangeArrowheads="1"/>
            </p:cNvSpPr>
            <p:nvPr/>
          </p:nvSpPr>
          <p:spPr bwMode="auto">
            <a:xfrm>
              <a:off x="1698" y="259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39" name="Oval 91"/>
            <p:cNvSpPr>
              <a:spLocks noChangeArrowheads="1"/>
            </p:cNvSpPr>
            <p:nvPr/>
          </p:nvSpPr>
          <p:spPr bwMode="auto">
            <a:xfrm>
              <a:off x="978" y="288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40" name="Oval 92"/>
            <p:cNvSpPr>
              <a:spLocks noChangeArrowheads="1"/>
            </p:cNvSpPr>
            <p:nvPr/>
          </p:nvSpPr>
          <p:spPr bwMode="auto">
            <a:xfrm>
              <a:off x="1410" y="31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3741" name="AutoShape 93"/>
            <p:cNvCxnSpPr>
              <a:cxnSpLocks noChangeShapeType="1"/>
              <a:stCxn id="283730" idx="5"/>
              <a:endCxn id="283731" idx="0"/>
            </p:cNvCxnSpPr>
            <p:nvPr/>
          </p:nvCxnSpPr>
          <p:spPr bwMode="auto">
            <a:xfrm>
              <a:off x="1444" y="1858"/>
              <a:ext cx="302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42" name="AutoShape 94"/>
            <p:cNvCxnSpPr>
              <a:cxnSpLocks noChangeShapeType="1"/>
              <a:stCxn id="283730" idx="3"/>
              <a:endCxn id="283732" idx="7"/>
            </p:cNvCxnSpPr>
            <p:nvPr/>
          </p:nvCxnSpPr>
          <p:spPr bwMode="auto">
            <a:xfrm flipH="1">
              <a:off x="1060" y="1858"/>
              <a:ext cx="316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43" name="AutoShape 95"/>
            <p:cNvCxnSpPr>
              <a:cxnSpLocks noChangeShapeType="1"/>
              <a:stCxn id="283732" idx="5"/>
              <a:endCxn id="283733" idx="0"/>
            </p:cNvCxnSpPr>
            <p:nvPr/>
          </p:nvCxnSpPr>
          <p:spPr bwMode="auto">
            <a:xfrm>
              <a:off x="1060" y="2098"/>
              <a:ext cx="206" cy="2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44" name="AutoShape 96"/>
            <p:cNvCxnSpPr>
              <a:cxnSpLocks noChangeShapeType="1"/>
              <a:stCxn id="283732" idx="3"/>
              <a:endCxn id="283734" idx="7"/>
            </p:cNvCxnSpPr>
            <p:nvPr/>
          </p:nvCxnSpPr>
          <p:spPr bwMode="auto">
            <a:xfrm flipH="1">
              <a:off x="820" y="2098"/>
              <a:ext cx="172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45" name="AutoShape 97"/>
            <p:cNvCxnSpPr>
              <a:cxnSpLocks noChangeShapeType="1"/>
              <a:stCxn id="283734" idx="4"/>
              <a:endCxn id="283736" idx="0"/>
            </p:cNvCxnSpPr>
            <p:nvPr/>
          </p:nvCxnSpPr>
          <p:spPr bwMode="auto">
            <a:xfrm>
              <a:off x="786" y="2400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46" name="AutoShape 98"/>
            <p:cNvCxnSpPr>
              <a:cxnSpLocks noChangeShapeType="1"/>
              <a:stCxn id="283733" idx="4"/>
              <a:endCxn id="283735" idx="0"/>
            </p:cNvCxnSpPr>
            <p:nvPr/>
          </p:nvCxnSpPr>
          <p:spPr bwMode="auto">
            <a:xfrm>
              <a:off x="1266" y="2400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47" name="AutoShape 99"/>
            <p:cNvCxnSpPr>
              <a:cxnSpLocks noChangeShapeType="1"/>
              <a:stCxn id="283736" idx="5"/>
              <a:endCxn id="283739" idx="1"/>
            </p:cNvCxnSpPr>
            <p:nvPr/>
          </p:nvCxnSpPr>
          <p:spPr bwMode="auto">
            <a:xfrm>
              <a:off x="820" y="2674"/>
              <a:ext cx="172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48" name="AutoShape 100"/>
            <p:cNvCxnSpPr>
              <a:cxnSpLocks noChangeShapeType="1"/>
              <a:stCxn id="283735" idx="3"/>
              <a:endCxn id="283739" idx="7"/>
            </p:cNvCxnSpPr>
            <p:nvPr/>
          </p:nvCxnSpPr>
          <p:spPr bwMode="auto">
            <a:xfrm flipH="1">
              <a:off x="1060" y="2674"/>
              <a:ext cx="172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49" name="AutoShape 101"/>
            <p:cNvCxnSpPr>
              <a:cxnSpLocks noChangeShapeType="1"/>
              <a:stCxn id="283739" idx="5"/>
              <a:endCxn id="283740" idx="2"/>
            </p:cNvCxnSpPr>
            <p:nvPr/>
          </p:nvCxnSpPr>
          <p:spPr bwMode="auto">
            <a:xfrm>
              <a:off x="1060" y="2962"/>
              <a:ext cx="350" cy="2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50" name="AutoShape 102"/>
            <p:cNvCxnSpPr>
              <a:cxnSpLocks noChangeShapeType="1"/>
              <a:stCxn id="283738" idx="4"/>
              <a:endCxn id="283740" idx="7"/>
            </p:cNvCxnSpPr>
            <p:nvPr/>
          </p:nvCxnSpPr>
          <p:spPr bwMode="auto">
            <a:xfrm flipH="1">
              <a:off x="1492" y="2688"/>
              <a:ext cx="254" cy="4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51" name="AutoShape 103"/>
            <p:cNvCxnSpPr>
              <a:cxnSpLocks noChangeShapeType="1"/>
              <a:stCxn id="283737" idx="4"/>
              <a:endCxn id="283738" idx="0"/>
            </p:cNvCxnSpPr>
            <p:nvPr/>
          </p:nvCxnSpPr>
          <p:spPr bwMode="auto">
            <a:xfrm>
              <a:off x="1746" y="2400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52" name="AutoShape 104"/>
            <p:cNvCxnSpPr>
              <a:cxnSpLocks noChangeShapeType="1"/>
              <a:stCxn id="283731" idx="4"/>
              <a:endCxn id="283737" idx="0"/>
            </p:cNvCxnSpPr>
            <p:nvPr/>
          </p:nvCxnSpPr>
          <p:spPr bwMode="auto">
            <a:xfrm>
              <a:off x="1746" y="2112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283753" name="Oval 105"/>
            <p:cNvSpPr>
              <a:spLocks noChangeArrowheads="1"/>
            </p:cNvSpPr>
            <p:nvPr/>
          </p:nvSpPr>
          <p:spPr bwMode="auto">
            <a:xfrm>
              <a:off x="978" y="230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754" name="Oval 106"/>
            <p:cNvSpPr>
              <a:spLocks noChangeArrowheads="1"/>
            </p:cNvSpPr>
            <p:nvPr/>
          </p:nvSpPr>
          <p:spPr bwMode="auto">
            <a:xfrm>
              <a:off x="978" y="259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3755" name="AutoShape 107"/>
            <p:cNvCxnSpPr>
              <a:cxnSpLocks noChangeShapeType="1"/>
              <a:stCxn id="283753" idx="4"/>
              <a:endCxn id="283754" idx="0"/>
            </p:cNvCxnSpPr>
            <p:nvPr/>
          </p:nvCxnSpPr>
          <p:spPr bwMode="auto">
            <a:xfrm>
              <a:off x="1026" y="2400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56" name="AutoShape 108"/>
            <p:cNvCxnSpPr>
              <a:cxnSpLocks noChangeShapeType="1"/>
              <a:stCxn id="283732" idx="4"/>
              <a:endCxn id="283753" idx="0"/>
            </p:cNvCxnSpPr>
            <p:nvPr/>
          </p:nvCxnSpPr>
          <p:spPr bwMode="auto">
            <a:xfrm>
              <a:off x="1026" y="2112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57" name="AutoShape 109"/>
            <p:cNvCxnSpPr>
              <a:cxnSpLocks noChangeShapeType="1"/>
              <a:stCxn id="283754" idx="4"/>
              <a:endCxn id="283739" idx="0"/>
            </p:cNvCxnSpPr>
            <p:nvPr/>
          </p:nvCxnSpPr>
          <p:spPr bwMode="auto">
            <a:xfrm>
              <a:off x="1026" y="2688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283758" name="Text Box 110"/>
            <p:cNvSpPr txBox="1">
              <a:spLocks noChangeArrowheads="1"/>
            </p:cNvSpPr>
            <p:nvPr/>
          </p:nvSpPr>
          <p:spPr bwMode="auto">
            <a:xfrm>
              <a:off x="725" y="3264"/>
              <a:ext cx="24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 dirty="0"/>
                <a:t>Read the same location</a:t>
              </a:r>
            </a:p>
          </p:txBody>
        </p:sp>
        <p:cxnSp>
          <p:nvCxnSpPr>
            <p:cNvPr id="283760" name="AutoShape 112"/>
            <p:cNvCxnSpPr>
              <a:cxnSpLocks noChangeShapeType="1"/>
              <a:stCxn id="283758" idx="0"/>
              <a:endCxn id="283731" idx="6"/>
            </p:cNvCxnSpPr>
            <p:nvPr/>
          </p:nvCxnSpPr>
          <p:spPr bwMode="auto">
            <a:xfrm rot="16200000" flipV="1">
              <a:off x="1260" y="2598"/>
              <a:ext cx="1200" cy="13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83761" name="AutoShape 113"/>
            <p:cNvCxnSpPr>
              <a:cxnSpLocks noChangeShapeType="1"/>
              <a:stCxn id="283758" idx="0"/>
              <a:endCxn id="283737" idx="6"/>
            </p:cNvCxnSpPr>
            <p:nvPr/>
          </p:nvCxnSpPr>
          <p:spPr bwMode="auto">
            <a:xfrm rot="16200000" flipV="1">
              <a:off x="1404" y="2742"/>
              <a:ext cx="912" cy="13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283763" name="Text Box 115"/>
            <p:cNvSpPr txBox="1">
              <a:spLocks noChangeArrowheads="1"/>
            </p:cNvSpPr>
            <p:nvPr/>
          </p:nvSpPr>
          <p:spPr bwMode="auto">
            <a:xfrm>
              <a:off x="478" y="1440"/>
              <a:ext cx="18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Separated execution</a:t>
              </a:r>
            </a:p>
          </p:txBody>
        </p:sp>
        <p:sp>
          <p:nvSpPr>
            <p:cNvPr id="283766" name="Text Box 118"/>
            <p:cNvSpPr txBox="1">
              <a:spLocks noChangeArrowheads="1"/>
            </p:cNvSpPr>
            <p:nvPr/>
          </p:nvSpPr>
          <p:spPr bwMode="auto">
            <a:xfrm>
              <a:off x="1835" y="1824"/>
              <a:ext cx="2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u="sng"/>
                <a:t>a</a:t>
              </a:r>
            </a:p>
          </p:txBody>
        </p:sp>
        <p:sp>
          <p:nvSpPr>
            <p:cNvPr id="283768" name="Text Box 120"/>
            <p:cNvSpPr txBox="1">
              <a:spLocks noChangeArrowheads="1"/>
            </p:cNvSpPr>
            <p:nvPr/>
          </p:nvSpPr>
          <p:spPr bwMode="auto">
            <a:xfrm>
              <a:off x="1886" y="2160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u="sng"/>
                <a:t>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764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Premature Nodes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120" y="1158240"/>
            <a:ext cx="8305800" cy="19050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dirty="0"/>
              <a:t>A node is </a:t>
            </a:r>
            <a:r>
              <a:rPr lang="en-US" b="1" u="sng" dirty="0"/>
              <a:t>premature</a:t>
            </a:r>
            <a:r>
              <a:rPr lang="en-US" dirty="0"/>
              <a:t> at a point in the schedule if: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dirty="0"/>
              <a:t>if it has been executed, and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dirty="0"/>
              <a:t>there is a node with higher priority that has not yet been executed.</a:t>
            </a:r>
          </a:p>
        </p:txBody>
      </p:sp>
      <p:sp>
        <p:nvSpPr>
          <p:cNvPr id="286724" name="Oval 4"/>
          <p:cNvSpPr>
            <a:spLocks noChangeArrowheads="1"/>
          </p:cNvSpPr>
          <p:nvPr/>
        </p:nvSpPr>
        <p:spPr bwMode="auto">
          <a:xfrm>
            <a:off x="2514600" y="35814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25" name="Oval 5"/>
          <p:cNvSpPr>
            <a:spLocks noChangeArrowheads="1"/>
          </p:cNvSpPr>
          <p:nvPr/>
        </p:nvSpPr>
        <p:spPr bwMode="auto">
          <a:xfrm>
            <a:off x="3048000" y="3962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26" name="Oval 6"/>
          <p:cNvSpPr>
            <a:spLocks noChangeArrowheads="1"/>
          </p:cNvSpPr>
          <p:nvPr/>
        </p:nvSpPr>
        <p:spPr bwMode="auto">
          <a:xfrm>
            <a:off x="1905000" y="39624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27" name="Oval 7"/>
          <p:cNvSpPr>
            <a:spLocks noChangeArrowheads="1"/>
          </p:cNvSpPr>
          <p:nvPr/>
        </p:nvSpPr>
        <p:spPr bwMode="auto">
          <a:xfrm>
            <a:off x="2286000" y="4419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28" name="Oval 8"/>
          <p:cNvSpPr>
            <a:spLocks noChangeArrowheads="1"/>
          </p:cNvSpPr>
          <p:nvPr/>
        </p:nvSpPr>
        <p:spPr bwMode="auto">
          <a:xfrm>
            <a:off x="1524000" y="44196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29" name="Oval 9"/>
          <p:cNvSpPr>
            <a:spLocks noChangeArrowheads="1"/>
          </p:cNvSpPr>
          <p:nvPr/>
        </p:nvSpPr>
        <p:spPr bwMode="auto">
          <a:xfrm>
            <a:off x="22860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30" name="Oval 10"/>
          <p:cNvSpPr>
            <a:spLocks noChangeArrowheads="1"/>
          </p:cNvSpPr>
          <p:nvPr/>
        </p:nvSpPr>
        <p:spPr bwMode="auto">
          <a:xfrm>
            <a:off x="1524000" y="48768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31" name="Oval 11"/>
          <p:cNvSpPr>
            <a:spLocks noChangeArrowheads="1"/>
          </p:cNvSpPr>
          <p:nvPr/>
        </p:nvSpPr>
        <p:spPr bwMode="auto">
          <a:xfrm>
            <a:off x="30480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32" name="Oval 12"/>
          <p:cNvSpPr>
            <a:spLocks noChangeArrowheads="1"/>
          </p:cNvSpPr>
          <p:nvPr/>
        </p:nvSpPr>
        <p:spPr bwMode="auto">
          <a:xfrm>
            <a:off x="30480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33" name="Oval 13"/>
          <p:cNvSpPr>
            <a:spLocks noChangeArrowheads="1"/>
          </p:cNvSpPr>
          <p:nvPr/>
        </p:nvSpPr>
        <p:spPr bwMode="auto">
          <a:xfrm>
            <a:off x="1905000" y="5334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34" name="Oval 14"/>
          <p:cNvSpPr>
            <a:spLocks noChangeArrowheads="1"/>
          </p:cNvSpPr>
          <p:nvPr/>
        </p:nvSpPr>
        <p:spPr bwMode="auto">
          <a:xfrm>
            <a:off x="25908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735" name="AutoShape 15"/>
          <p:cNvCxnSpPr>
            <a:cxnSpLocks noChangeShapeType="1"/>
            <a:stCxn id="286724" idx="5"/>
            <a:endCxn id="286725" idx="0"/>
          </p:cNvCxnSpPr>
          <p:nvPr/>
        </p:nvCxnSpPr>
        <p:spPr bwMode="auto">
          <a:xfrm>
            <a:off x="2644775" y="3711575"/>
            <a:ext cx="47942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736" name="AutoShape 16"/>
          <p:cNvCxnSpPr>
            <a:cxnSpLocks noChangeShapeType="1"/>
            <a:stCxn id="286724" idx="3"/>
            <a:endCxn id="286726" idx="7"/>
          </p:cNvCxnSpPr>
          <p:nvPr/>
        </p:nvCxnSpPr>
        <p:spPr bwMode="auto">
          <a:xfrm flipH="1">
            <a:off x="2035175" y="3711575"/>
            <a:ext cx="501650" cy="2730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737" name="AutoShape 17"/>
          <p:cNvCxnSpPr>
            <a:cxnSpLocks noChangeShapeType="1"/>
            <a:stCxn id="286726" idx="5"/>
            <a:endCxn id="286727" idx="0"/>
          </p:cNvCxnSpPr>
          <p:nvPr/>
        </p:nvCxnSpPr>
        <p:spPr bwMode="auto">
          <a:xfrm>
            <a:off x="2035175" y="4092575"/>
            <a:ext cx="3270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738" name="AutoShape 18"/>
          <p:cNvCxnSpPr>
            <a:cxnSpLocks noChangeShapeType="1"/>
            <a:stCxn id="286726" idx="3"/>
            <a:endCxn id="286728" idx="7"/>
          </p:cNvCxnSpPr>
          <p:nvPr/>
        </p:nvCxnSpPr>
        <p:spPr bwMode="auto">
          <a:xfrm flipH="1">
            <a:off x="1654175" y="409257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739" name="AutoShape 19"/>
          <p:cNvCxnSpPr>
            <a:cxnSpLocks noChangeShapeType="1"/>
            <a:stCxn id="286728" idx="4"/>
            <a:endCxn id="286730" idx="0"/>
          </p:cNvCxnSpPr>
          <p:nvPr/>
        </p:nvCxnSpPr>
        <p:spPr bwMode="auto">
          <a:xfrm>
            <a:off x="1600200" y="45720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740" name="AutoShape 20"/>
          <p:cNvCxnSpPr>
            <a:cxnSpLocks noChangeShapeType="1"/>
            <a:stCxn id="286727" idx="4"/>
            <a:endCxn id="286729" idx="0"/>
          </p:cNvCxnSpPr>
          <p:nvPr/>
        </p:nvCxnSpPr>
        <p:spPr bwMode="auto">
          <a:xfrm>
            <a:off x="2362200" y="45720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741" name="AutoShape 21"/>
          <p:cNvCxnSpPr>
            <a:cxnSpLocks noChangeShapeType="1"/>
            <a:stCxn id="286730" idx="5"/>
            <a:endCxn id="286733" idx="1"/>
          </p:cNvCxnSpPr>
          <p:nvPr/>
        </p:nvCxnSpPr>
        <p:spPr bwMode="auto">
          <a:xfrm>
            <a:off x="1654175" y="500697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742" name="AutoShape 22"/>
          <p:cNvCxnSpPr>
            <a:cxnSpLocks noChangeShapeType="1"/>
            <a:stCxn id="286729" idx="3"/>
            <a:endCxn id="286733" idx="7"/>
          </p:cNvCxnSpPr>
          <p:nvPr/>
        </p:nvCxnSpPr>
        <p:spPr bwMode="auto">
          <a:xfrm flipH="1">
            <a:off x="2035175" y="500697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743" name="AutoShape 23"/>
          <p:cNvCxnSpPr>
            <a:cxnSpLocks noChangeShapeType="1"/>
            <a:stCxn id="286733" idx="5"/>
            <a:endCxn id="286734" idx="2"/>
          </p:cNvCxnSpPr>
          <p:nvPr/>
        </p:nvCxnSpPr>
        <p:spPr bwMode="auto">
          <a:xfrm>
            <a:off x="2035175" y="5464175"/>
            <a:ext cx="5556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744" name="AutoShape 24"/>
          <p:cNvCxnSpPr>
            <a:cxnSpLocks noChangeShapeType="1"/>
            <a:stCxn id="286732" idx="4"/>
            <a:endCxn id="286734" idx="7"/>
          </p:cNvCxnSpPr>
          <p:nvPr/>
        </p:nvCxnSpPr>
        <p:spPr bwMode="auto">
          <a:xfrm flipH="1">
            <a:off x="2720975" y="5029200"/>
            <a:ext cx="403225" cy="708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745" name="AutoShape 25"/>
          <p:cNvCxnSpPr>
            <a:cxnSpLocks noChangeShapeType="1"/>
            <a:stCxn id="286731" idx="4"/>
            <a:endCxn id="286732" idx="0"/>
          </p:cNvCxnSpPr>
          <p:nvPr/>
        </p:nvCxnSpPr>
        <p:spPr bwMode="auto">
          <a:xfrm>
            <a:off x="3124200" y="45720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746" name="AutoShape 26"/>
          <p:cNvCxnSpPr>
            <a:cxnSpLocks noChangeShapeType="1"/>
            <a:stCxn id="286725" idx="4"/>
            <a:endCxn id="286731" idx="0"/>
          </p:cNvCxnSpPr>
          <p:nvPr/>
        </p:nvCxnSpPr>
        <p:spPr bwMode="auto">
          <a:xfrm>
            <a:off x="3124200" y="41148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6747" name="Oval 27"/>
          <p:cNvSpPr>
            <a:spLocks noChangeArrowheads="1"/>
          </p:cNvSpPr>
          <p:nvPr/>
        </p:nvSpPr>
        <p:spPr bwMode="auto">
          <a:xfrm>
            <a:off x="1905000" y="44196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48" name="Oval 28"/>
          <p:cNvSpPr>
            <a:spLocks noChangeArrowheads="1"/>
          </p:cNvSpPr>
          <p:nvPr/>
        </p:nvSpPr>
        <p:spPr bwMode="auto">
          <a:xfrm>
            <a:off x="1905000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749" name="AutoShape 29"/>
          <p:cNvCxnSpPr>
            <a:cxnSpLocks noChangeShapeType="1"/>
            <a:stCxn id="286747" idx="4"/>
            <a:endCxn id="286748" idx="0"/>
          </p:cNvCxnSpPr>
          <p:nvPr/>
        </p:nvCxnSpPr>
        <p:spPr bwMode="auto">
          <a:xfrm>
            <a:off x="1981200" y="45720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750" name="AutoShape 30"/>
          <p:cNvCxnSpPr>
            <a:cxnSpLocks noChangeShapeType="1"/>
            <a:stCxn id="286726" idx="4"/>
            <a:endCxn id="286747" idx="0"/>
          </p:cNvCxnSpPr>
          <p:nvPr/>
        </p:nvCxnSpPr>
        <p:spPr bwMode="auto">
          <a:xfrm>
            <a:off x="1981200" y="41148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751" name="AutoShape 31"/>
          <p:cNvCxnSpPr>
            <a:cxnSpLocks noChangeShapeType="1"/>
            <a:stCxn id="286748" idx="4"/>
            <a:endCxn id="286733" idx="0"/>
          </p:cNvCxnSpPr>
          <p:nvPr/>
        </p:nvCxnSpPr>
        <p:spPr bwMode="auto">
          <a:xfrm>
            <a:off x="1981200" y="5029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6752" name="Text Box 32"/>
          <p:cNvSpPr txBox="1">
            <a:spLocks noChangeArrowheads="1"/>
          </p:cNvSpPr>
          <p:nvPr/>
        </p:nvSpPr>
        <p:spPr bwMode="auto">
          <a:xfrm>
            <a:off x="2268538" y="343535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86753" name="Text Box 33"/>
          <p:cNvSpPr txBox="1">
            <a:spLocks noChangeArrowheads="1"/>
          </p:cNvSpPr>
          <p:nvPr/>
        </p:nvSpPr>
        <p:spPr bwMode="auto">
          <a:xfrm>
            <a:off x="1658938" y="381000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86754" name="Text Box 34"/>
          <p:cNvSpPr txBox="1">
            <a:spLocks noChangeArrowheads="1"/>
          </p:cNvSpPr>
          <p:nvPr/>
        </p:nvSpPr>
        <p:spPr bwMode="auto">
          <a:xfrm>
            <a:off x="1277938" y="425132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86755" name="Text Box 35"/>
          <p:cNvSpPr txBox="1">
            <a:spLocks noChangeArrowheads="1"/>
          </p:cNvSpPr>
          <p:nvPr/>
        </p:nvSpPr>
        <p:spPr bwMode="auto">
          <a:xfrm>
            <a:off x="1277938" y="470852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6756" name="Text Box 36"/>
          <p:cNvSpPr txBox="1">
            <a:spLocks noChangeArrowheads="1"/>
          </p:cNvSpPr>
          <p:nvPr/>
        </p:nvSpPr>
        <p:spPr bwMode="auto">
          <a:xfrm>
            <a:off x="1658938" y="426720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6757" name="Text Box 37"/>
          <p:cNvSpPr txBox="1">
            <a:spLocks noChangeArrowheads="1"/>
          </p:cNvSpPr>
          <p:nvPr/>
        </p:nvSpPr>
        <p:spPr bwMode="auto">
          <a:xfrm>
            <a:off x="1676400" y="470852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86758" name="Text Box 38"/>
          <p:cNvSpPr txBox="1">
            <a:spLocks noChangeArrowheads="1"/>
          </p:cNvSpPr>
          <p:nvPr/>
        </p:nvSpPr>
        <p:spPr bwMode="auto">
          <a:xfrm>
            <a:off x="2057400" y="426720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286759" name="Text Box 39"/>
          <p:cNvSpPr txBox="1">
            <a:spLocks noChangeArrowheads="1"/>
          </p:cNvSpPr>
          <p:nvPr/>
        </p:nvSpPr>
        <p:spPr bwMode="auto">
          <a:xfrm>
            <a:off x="2057400" y="470852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8</a:t>
            </a:r>
          </a:p>
        </p:txBody>
      </p:sp>
      <p:sp>
        <p:nvSpPr>
          <p:cNvPr id="286760" name="Text Box 40"/>
          <p:cNvSpPr txBox="1">
            <a:spLocks noChangeArrowheads="1"/>
          </p:cNvSpPr>
          <p:nvPr/>
        </p:nvSpPr>
        <p:spPr bwMode="auto">
          <a:xfrm>
            <a:off x="1600200" y="524192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9</a:t>
            </a:r>
          </a:p>
        </p:txBody>
      </p:sp>
      <p:sp>
        <p:nvSpPr>
          <p:cNvPr id="286761" name="Text Box 41"/>
          <p:cNvSpPr txBox="1">
            <a:spLocks noChangeArrowheads="1"/>
          </p:cNvSpPr>
          <p:nvPr/>
        </p:nvSpPr>
        <p:spPr bwMode="auto">
          <a:xfrm>
            <a:off x="2667000" y="3886200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286762" name="Text Box 42"/>
          <p:cNvSpPr txBox="1">
            <a:spLocks noChangeArrowheads="1"/>
          </p:cNvSpPr>
          <p:nvPr/>
        </p:nvSpPr>
        <p:spPr bwMode="auto">
          <a:xfrm>
            <a:off x="2667000" y="4327525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11</a:t>
            </a:r>
          </a:p>
        </p:txBody>
      </p:sp>
      <p:sp>
        <p:nvSpPr>
          <p:cNvPr id="286763" name="Text Box 43"/>
          <p:cNvSpPr txBox="1">
            <a:spLocks noChangeArrowheads="1"/>
          </p:cNvSpPr>
          <p:nvPr/>
        </p:nvSpPr>
        <p:spPr bwMode="auto">
          <a:xfrm>
            <a:off x="2667000" y="4784725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12</a:t>
            </a:r>
          </a:p>
        </p:txBody>
      </p:sp>
      <p:sp>
        <p:nvSpPr>
          <p:cNvPr id="286764" name="Text Box 44"/>
          <p:cNvSpPr txBox="1">
            <a:spLocks noChangeArrowheads="1"/>
          </p:cNvSpPr>
          <p:nvPr/>
        </p:nvSpPr>
        <p:spPr bwMode="auto">
          <a:xfrm>
            <a:off x="2133600" y="5699125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13</a:t>
            </a:r>
          </a:p>
        </p:txBody>
      </p:sp>
      <p:sp>
        <p:nvSpPr>
          <p:cNvPr id="286768" name="Oval 48"/>
          <p:cNvSpPr>
            <a:spLocks noChangeArrowheads="1"/>
          </p:cNvSpPr>
          <p:nvPr/>
        </p:nvSpPr>
        <p:spPr bwMode="auto">
          <a:xfrm>
            <a:off x="4267200" y="47672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9" name="Text Box 49"/>
          <p:cNvSpPr txBox="1">
            <a:spLocks noChangeArrowheads="1"/>
          </p:cNvSpPr>
          <p:nvPr/>
        </p:nvSpPr>
        <p:spPr bwMode="auto">
          <a:xfrm>
            <a:off x="4357101" y="4572000"/>
            <a:ext cx="28986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 smtClean="0"/>
              <a:t> not </a:t>
            </a:r>
            <a:r>
              <a:rPr lang="en-US" b="0" dirty="0"/>
              <a:t>yet executed</a:t>
            </a:r>
          </a:p>
        </p:txBody>
      </p:sp>
      <p:sp>
        <p:nvSpPr>
          <p:cNvPr id="286770" name="Oval 50"/>
          <p:cNvSpPr>
            <a:spLocks noChangeArrowheads="1"/>
          </p:cNvSpPr>
          <p:nvPr/>
        </p:nvSpPr>
        <p:spPr bwMode="auto">
          <a:xfrm>
            <a:off x="4267200" y="4386263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71" name="Text Box 51"/>
          <p:cNvSpPr txBox="1">
            <a:spLocks noChangeArrowheads="1"/>
          </p:cNvSpPr>
          <p:nvPr/>
        </p:nvSpPr>
        <p:spPr bwMode="auto">
          <a:xfrm>
            <a:off x="4443089" y="4191000"/>
            <a:ext cx="18069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/>
              <a:t>premature</a:t>
            </a:r>
          </a:p>
        </p:txBody>
      </p:sp>
      <p:sp>
        <p:nvSpPr>
          <p:cNvPr id="286772" name="Oval 52"/>
          <p:cNvSpPr>
            <a:spLocks noChangeArrowheads="1"/>
          </p:cNvSpPr>
          <p:nvPr/>
        </p:nvSpPr>
        <p:spPr bwMode="auto">
          <a:xfrm>
            <a:off x="4267200" y="4005263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73" name="Text Box 53"/>
          <p:cNvSpPr txBox="1">
            <a:spLocks noChangeArrowheads="1"/>
          </p:cNvSpPr>
          <p:nvPr/>
        </p:nvSpPr>
        <p:spPr bwMode="auto">
          <a:xfrm>
            <a:off x="4431569" y="3810000"/>
            <a:ext cx="13003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/>
              <a:t>mature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0004" name="Picture 4" descr="xeon75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7638" y="5856288"/>
            <a:ext cx="2408237" cy="1547812"/>
          </a:xfrm>
          <a:prstGeom prst="rect">
            <a:avLst/>
          </a:prstGeom>
          <a:noFill/>
        </p:spPr>
      </p:pic>
      <p:sp>
        <p:nvSpPr>
          <p:cNvPr id="640013" name="Text Box 13"/>
          <p:cNvSpPr txBox="1">
            <a:spLocks noChangeArrowheads="1"/>
          </p:cNvSpPr>
          <p:nvPr/>
        </p:nvSpPr>
        <p:spPr bwMode="auto">
          <a:xfrm>
            <a:off x="365125" y="5233988"/>
            <a:ext cx="8437563" cy="558800"/>
          </a:xfrm>
          <a:prstGeom prst="rect">
            <a:avLst/>
          </a:prstGeom>
          <a:solidFill>
            <a:srgbClr val="66FF66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up to 1 TB Main Memory</a:t>
            </a:r>
          </a:p>
        </p:txBody>
      </p:sp>
      <p:sp>
        <p:nvSpPr>
          <p:cNvPr id="640071" name="Text Box 71"/>
          <p:cNvSpPr txBox="1">
            <a:spLocks noChangeArrowheads="1"/>
          </p:cNvSpPr>
          <p:nvPr/>
        </p:nvSpPr>
        <p:spPr bwMode="auto">
          <a:xfrm>
            <a:off x="4289425" y="2767013"/>
            <a:ext cx="503238" cy="82232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4</a:t>
            </a:r>
            <a:br>
              <a:rPr lang="en-US">
                <a:solidFill>
                  <a:schemeClr val="folHlink"/>
                </a:solidFill>
              </a:rPr>
            </a:br>
            <a:r>
              <a:rPr lang="en-US">
                <a:solidFill>
                  <a:schemeClr val="folHlink"/>
                </a:solidFill>
              </a:rPr>
              <a:t>…</a:t>
            </a:r>
          </a:p>
        </p:txBody>
      </p:sp>
      <p:grpSp>
        <p:nvGrpSpPr>
          <p:cNvPr id="640049" name="Group 49"/>
          <p:cNvGrpSpPr>
            <a:grpSpLocks/>
          </p:cNvGrpSpPr>
          <p:nvPr/>
        </p:nvGrpSpPr>
        <p:grpSpPr bwMode="auto">
          <a:xfrm>
            <a:off x="220663" y="1611313"/>
            <a:ext cx="3922712" cy="3186112"/>
            <a:chOff x="-14" y="673"/>
            <a:chExt cx="2471" cy="2007"/>
          </a:xfrm>
        </p:grpSpPr>
        <p:sp>
          <p:nvSpPr>
            <p:cNvPr id="640048" name="Rectangle 48"/>
            <p:cNvSpPr>
              <a:spLocks noChangeArrowheads="1"/>
            </p:cNvSpPr>
            <p:nvPr/>
          </p:nvSpPr>
          <p:spPr bwMode="auto">
            <a:xfrm>
              <a:off x="1367" y="673"/>
              <a:ext cx="997" cy="1591"/>
            </a:xfrm>
            <a:prstGeom prst="rect">
              <a:avLst/>
            </a:prstGeom>
            <a:solidFill>
              <a:srgbClr val="C0C0C0"/>
            </a:soli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0047" name="Rectangle 47"/>
            <p:cNvSpPr>
              <a:spLocks noChangeArrowheads="1"/>
            </p:cNvSpPr>
            <p:nvPr/>
          </p:nvSpPr>
          <p:spPr bwMode="auto">
            <a:xfrm>
              <a:off x="65" y="686"/>
              <a:ext cx="997" cy="1591"/>
            </a:xfrm>
            <a:prstGeom prst="rect">
              <a:avLst/>
            </a:prstGeom>
            <a:solidFill>
              <a:srgbClr val="C0C0C0"/>
            </a:soli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0012" name="Text Box 12"/>
            <p:cNvSpPr txBox="1">
              <a:spLocks noChangeArrowheads="1"/>
            </p:cNvSpPr>
            <p:nvPr/>
          </p:nvSpPr>
          <p:spPr bwMode="auto">
            <a:xfrm>
              <a:off x="63" y="2328"/>
              <a:ext cx="2299" cy="352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>
                  <a:solidFill>
                    <a:srgbClr val="000000"/>
                  </a:solidFill>
                  <a:latin typeface="Arial" charset="0"/>
                  <a:cs typeface="Arial" charset="0"/>
                </a:rPr>
                <a:t>24MB Shared L3 Cache</a:t>
              </a:r>
              <a:endParaRPr lang="en-US" sz="9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640037" name="Group 37"/>
            <p:cNvGrpSpPr>
              <a:grpSpLocks/>
            </p:cNvGrpSpPr>
            <p:nvPr/>
          </p:nvGrpSpPr>
          <p:grpSpPr bwMode="auto">
            <a:xfrm>
              <a:off x="-14" y="771"/>
              <a:ext cx="1168" cy="1552"/>
              <a:chOff x="634" y="771"/>
              <a:chExt cx="1168" cy="1552"/>
            </a:xfrm>
          </p:grpSpPr>
          <p:sp>
            <p:nvSpPr>
              <p:cNvPr id="640006" name="Line 6"/>
              <p:cNvSpPr>
                <a:spLocks noChangeShapeType="1"/>
              </p:cNvSpPr>
              <p:nvPr/>
            </p:nvSpPr>
            <p:spPr bwMode="auto">
              <a:xfrm>
                <a:off x="1205" y="123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007" name="Oval 7"/>
              <p:cNvSpPr>
                <a:spLocks noChangeArrowheads="1"/>
              </p:cNvSpPr>
              <p:nvPr/>
            </p:nvSpPr>
            <p:spPr bwMode="auto">
              <a:xfrm>
                <a:off x="734" y="771"/>
                <a:ext cx="947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008" name="Text Box 8"/>
              <p:cNvSpPr txBox="1">
                <a:spLocks noChangeArrowheads="1"/>
              </p:cNvSpPr>
              <p:nvPr/>
            </p:nvSpPr>
            <p:spPr bwMode="auto">
              <a:xfrm>
                <a:off x="634" y="789"/>
                <a:ext cx="1168" cy="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70000"/>
                  </a:lnSpc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2 HW threads</a:t>
                </a:r>
              </a:p>
            </p:txBody>
          </p:sp>
          <p:sp>
            <p:nvSpPr>
              <p:cNvPr id="640009" name="Text Box 9"/>
              <p:cNvSpPr txBox="1">
                <a:spLocks noChangeArrowheads="1"/>
              </p:cNvSpPr>
              <p:nvPr/>
            </p:nvSpPr>
            <p:spPr bwMode="auto">
              <a:xfrm>
                <a:off x="912" y="1393"/>
                <a:ext cx="582" cy="294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32KB</a:t>
                </a:r>
              </a:p>
            </p:txBody>
          </p:sp>
          <p:sp>
            <p:nvSpPr>
              <p:cNvPr id="640010" name="Line 10"/>
              <p:cNvSpPr>
                <a:spLocks noChangeShapeType="1"/>
              </p:cNvSpPr>
              <p:nvPr/>
            </p:nvSpPr>
            <p:spPr bwMode="auto">
              <a:xfrm>
                <a:off x="1214" y="1683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011" name="Text Box 11"/>
              <p:cNvSpPr txBox="1">
                <a:spLocks noChangeArrowheads="1"/>
              </p:cNvSpPr>
              <p:nvPr/>
            </p:nvSpPr>
            <p:spPr bwMode="auto">
              <a:xfrm>
                <a:off x="824" y="1855"/>
                <a:ext cx="765" cy="294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256KB</a:t>
                </a:r>
              </a:p>
            </p:txBody>
          </p:sp>
          <p:sp>
            <p:nvSpPr>
              <p:cNvPr id="640023" name="Line 23"/>
              <p:cNvSpPr>
                <a:spLocks noChangeShapeType="1"/>
              </p:cNvSpPr>
              <p:nvPr/>
            </p:nvSpPr>
            <p:spPr bwMode="auto">
              <a:xfrm>
                <a:off x="1206" y="215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40038" name="Group 38"/>
            <p:cNvGrpSpPr>
              <a:grpSpLocks/>
            </p:cNvGrpSpPr>
            <p:nvPr/>
          </p:nvGrpSpPr>
          <p:grpSpPr bwMode="auto">
            <a:xfrm>
              <a:off x="1289" y="776"/>
              <a:ext cx="1168" cy="1552"/>
              <a:chOff x="634" y="771"/>
              <a:chExt cx="1168" cy="1552"/>
            </a:xfrm>
          </p:grpSpPr>
          <p:sp>
            <p:nvSpPr>
              <p:cNvPr id="640039" name="Line 39"/>
              <p:cNvSpPr>
                <a:spLocks noChangeShapeType="1"/>
              </p:cNvSpPr>
              <p:nvPr/>
            </p:nvSpPr>
            <p:spPr bwMode="auto">
              <a:xfrm>
                <a:off x="1205" y="123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040" name="Oval 40"/>
              <p:cNvSpPr>
                <a:spLocks noChangeArrowheads="1"/>
              </p:cNvSpPr>
              <p:nvPr/>
            </p:nvSpPr>
            <p:spPr bwMode="auto">
              <a:xfrm>
                <a:off x="734" y="771"/>
                <a:ext cx="947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041" name="Text Box 41"/>
              <p:cNvSpPr txBox="1">
                <a:spLocks noChangeArrowheads="1"/>
              </p:cNvSpPr>
              <p:nvPr/>
            </p:nvSpPr>
            <p:spPr bwMode="auto">
              <a:xfrm>
                <a:off x="634" y="789"/>
                <a:ext cx="1168" cy="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70000"/>
                  </a:lnSpc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2 HW threads</a:t>
                </a:r>
              </a:p>
            </p:txBody>
          </p:sp>
          <p:sp>
            <p:nvSpPr>
              <p:cNvPr id="640042" name="Text Box 42"/>
              <p:cNvSpPr txBox="1">
                <a:spLocks noChangeArrowheads="1"/>
              </p:cNvSpPr>
              <p:nvPr/>
            </p:nvSpPr>
            <p:spPr bwMode="auto">
              <a:xfrm>
                <a:off x="912" y="1393"/>
                <a:ext cx="582" cy="294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32KB</a:t>
                </a:r>
              </a:p>
            </p:txBody>
          </p:sp>
          <p:sp>
            <p:nvSpPr>
              <p:cNvPr id="640043" name="Line 43"/>
              <p:cNvSpPr>
                <a:spLocks noChangeShapeType="1"/>
              </p:cNvSpPr>
              <p:nvPr/>
            </p:nvSpPr>
            <p:spPr bwMode="auto">
              <a:xfrm>
                <a:off x="1214" y="1683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044" name="Text Box 44"/>
              <p:cNvSpPr txBox="1">
                <a:spLocks noChangeArrowheads="1"/>
              </p:cNvSpPr>
              <p:nvPr/>
            </p:nvSpPr>
            <p:spPr bwMode="auto">
              <a:xfrm>
                <a:off x="824" y="1855"/>
                <a:ext cx="765" cy="294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256KB</a:t>
                </a:r>
              </a:p>
            </p:txBody>
          </p:sp>
          <p:sp>
            <p:nvSpPr>
              <p:cNvPr id="640045" name="Line 45"/>
              <p:cNvSpPr>
                <a:spLocks noChangeShapeType="1"/>
              </p:cNvSpPr>
              <p:nvPr/>
            </p:nvSpPr>
            <p:spPr bwMode="auto">
              <a:xfrm>
                <a:off x="1206" y="215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0046" name="Text Box 46"/>
            <p:cNvSpPr txBox="1">
              <a:spLocks noChangeArrowheads="1"/>
            </p:cNvSpPr>
            <p:nvPr/>
          </p:nvSpPr>
          <p:spPr bwMode="auto">
            <a:xfrm>
              <a:off x="1048" y="1119"/>
              <a:ext cx="317" cy="518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  <a:br>
                <a:rPr lang="en-US"/>
              </a:br>
              <a:r>
                <a:rPr lang="en-US"/>
                <a:t>…</a:t>
              </a:r>
            </a:p>
          </p:txBody>
        </p:sp>
      </p:grpSp>
      <p:sp>
        <p:nvSpPr>
          <p:cNvPr id="640072" name="Rectangle 72"/>
          <p:cNvSpPr>
            <a:spLocks noChangeArrowheads="1"/>
          </p:cNvSpPr>
          <p:nvPr/>
        </p:nvSpPr>
        <p:spPr bwMode="auto">
          <a:xfrm>
            <a:off x="225425" y="1412875"/>
            <a:ext cx="3889375" cy="3586163"/>
          </a:xfrm>
          <a:prstGeom prst="rect">
            <a:avLst/>
          </a:prstGeom>
          <a:noFill/>
          <a:ln w="50800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0073" name="Text Box 73"/>
          <p:cNvSpPr txBox="1">
            <a:spLocks noChangeArrowheads="1"/>
          </p:cNvSpPr>
          <p:nvPr/>
        </p:nvSpPr>
        <p:spPr bwMode="auto">
          <a:xfrm>
            <a:off x="1390650" y="796925"/>
            <a:ext cx="1485900" cy="519113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folHlink"/>
                </a:solidFill>
              </a:rPr>
              <a:t>socket</a:t>
            </a:r>
          </a:p>
        </p:txBody>
      </p:sp>
      <p:sp>
        <p:nvSpPr>
          <p:cNvPr id="640100" name="Rectangle 10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32-core Xeon </a:t>
            </a:r>
            <a:r>
              <a:rPr lang="en-US" dirty="0"/>
              <a:t>7500 </a:t>
            </a:r>
            <a:r>
              <a:rPr lang="en-US" dirty="0" smtClean="0"/>
              <a:t>Multi-core</a:t>
            </a:r>
            <a:endParaRPr lang="en-US" dirty="0"/>
          </a:p>
        </p:txBody>
      </p:sp>
      <p:grpSp>
        <p:nvGrpSpPr>
          <p:cNvPr id="640102" name="Group 102"/>
          <p:cNvGrpSpPr>
            <a:grpSpLocks/>
          </p:cNvGrpSpPr>
          <p:nvPr/>
        </p:nvGrpSpPr>
        <p:grpSpPr bwMode="auto">
          <a:xfrm>
            <a:off x="4989513" y="790575"/>
            <a:ext cx="3922712" cy="4202113"/>
            <a:chOff x="139" y="169"/>
            <a:chExt cx="2471" cy="2647"/>
          </a:xfrm>
        </p:grpSpPr>
        <p:grpSp>
          <p:nvGrpSpPr>
            <p:cNvPr id="640103" name="Group 103"/>
            <p:cNvGrpSpPr>
              <a:grpSpLocks/>
            </p:cNvGrpSpPr>
            <p:nvPr/>
          </p:nvGrpSpPr>
          <p:grpSpPr bwMode="auto">
            <a:xfrm>
              <a:off x="139" y="682"/>
              <a:ext cx="2471" cy="2007"/>
              <a:chOff x="-14" y="673"/>
              <a:chExt cx="2471" cy="2007"/>
            </a:xfrm>
          </p:grpSpPr>
          <p:sp>
            <p:nvSpPr>
              <p:cNvPr id="640104" name="Rectangle 104"/>
              <p:cNvSpPr>
                <a:spLocks noChangeArrowheads="1"/>
              </p:cNvSpPr>
              <p:nvPr/>
            </p:nvSpPr>
            <p:spPr bwMode="auto">
              <a:xfrm>
                <a:off x="1367" y="673"/>
                <a:ext cx="997" cy="1591"/>
              </a:xfrm>
              <a:prstGeom prst="rect">
                <a:avLst/>
              </a:prstGeom>
              <a:solidFill>
                <a:srgbClr val="C0C0C0"/>
              </a:solidFill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105" name="Rectangle 105"/>
              <p:cNvSpPr>
                <a:spLocks noChangeArrowheads="1"/>
              </p:cNvSpPr>
              <p:nvPr/>
            </p:nvSpPr>
            <p:spPr bwMode="auto">
              <a:xfrm>
                <a:off x="65" y="686"/>
                <a:ext cx="997" cy="1591"/>
              </a:xfrm>
              <a:prstGeom prst="rect">
                <a:avLst/>
              </a:prstGeom>
              <a:solidFill>
                <a:srgbClr val="C0C0C0"/>
              </a:solidFill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106" name="Text Box 106"/>
              <p:cNvSpPr txBox="1">
                <a:spLocks noChangeArrowheads="1"/>
              </p:cNvSpPr>
              <p:nvPr/>
            </p:nvSpPr>
            <p:spPr bwMode="auto">
              <a:xfrm>
                <a:off x="63" y="2328"/>
                <a:ext cx="2299" cy="352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24MB Shared L3 Cache</a:t>
                </a:r>
                <a:endParaRPr lang="en-US" sz="9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640107" name="Group 107"/>
              <p:cNvGrpSpPr>
                <a:grpSpLocks/>
              </p:cNvGrpSpPr>
              <p:nvPr/>
            </p:nvGrpSpPr>
            <p:grpSpPr bwMode="auto">
              <a:xfrm>
                <a:off x="-14" y="771"/>
                <a:ext cx="1168" cy="1552"/>
                <a:chOff x="634" y="771"/>
                <a:chExt cx="1168" cy="1552"/>
              </a:xfrm>
            </p:grpSpPr>
            <p:sp>
              <p:nvSpPr>
                <p:cNvPr id="640108" name="Line 108"/>
                <p:cNvSpPr>
                  <a:spLocks noChangeShapeType="1"/>
                </p:cNvSpPr>
                <p:nvPr/>
              </p:nvSpPr>
              <p:spPr bwMode="auto">
                <a:xfrm>
                  <a:off x="1205" y="123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09" name="Oval 109"/>
                <p:cNvSpPr>
                  <a:spLocks noChangeArrowheads="1"/>
                </p:cNvSpPr>
                <p:nvPr/>
              </p:nvSpPr>
              <p:spPr bwMode="auto">
                <a:xfrm>
                  <a:off x="734" y="771"/>
                  <a:ext cx="947" cy="456"/>
                </a:xfrm>
                <a:prstGeom prst="ellipse">
                  <a:avLst/>
                </a:prstGeom>
                <a:solidFill>
                  <a:srgbClr val="FF7C8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110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634" y="789"/>
                  <a:ext cx="1168" cy="3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91440" rIns="0" bIns="0">
                  <a:spAutoFit/>
                </a:bodyPr>
                <a:lstStyle/>
                <a:p>
                  <a:pPr eaLnBrk="1" hangingPunct="1">
                    <a:lnSpc>
                      <a:spcPct val="70000"/>
                    </a:lnSpc>
                  </a:pPr>
                  <a:r>
                    <a:rPr lang="en-US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2 HW threads</a:t>
                  </a:r>
                </a:p>
              </p:txBody>
            </p:sp>
            <p:sp>
              <p:nvSpPr>
                <p:cNvPr id="640111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912" y="1393"/>
                  <a:ext cx="582" cy="294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32KB</a:t>
                  </a:r>
                </a:p>
              </p:txBody>
            </p:sp>
            <p:sp>
              <p:nvSpPr>
                <p:cNvPr id="640112" name="Line 112"/>
                <p:cNvSpPr>
                  <a:spLocks noChangeShapeType="1"/>
                </p:cNvSpPr>
                <p:nvPr/>
              </p:nvSpPr>
              <p:spPr bwMode="auto">
                <a:xfrm>
                  <a:off x="1214" y="1683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13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824" y="1855"/>
                  <a:ext cx="765" cy="294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256KB</a:t>
                  </a:r>
                </a:p>
              </p:txBody>
            </p:sp>
            <p:sp>
              <p:nvSpPr>
                <p:cNvPr id="640114" name="Line 114"/>
                <p:cNvSpPr>
                  <a:spLocks noChangeShapeType="1"/>
                </p:cNvSpPr>
                <p:nvPr/>
              </p:nvSpPr>
              <p:spPr bwMode="auto">
                <a:xfrm>
                  <a:off x="1206" y="215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40115" name="Group 115"/>
              <p:cNvGrpSpPr>
                <a:grpSpLocks/>
              </p:cNvGrpSpPr>
              <p:nvPr/>
            </p:nvGrpSpPr>
            <p:grpSpPr bwMode="auto">
              <a:xfrm>
                <a:off x="1289" y="776"/>
                <a:ext cx="1168" cy="1552"/>
                <a:chOff x="634" y="771"/>
                <a:chExt cx="1168" cy="1552"/>
              </a:xfrm>
            </p:grpSpPr>
            <p:sp>
              <p:nvSpPr>
                <p:cNvPr id="640116" name="Line 116"/>
                <p:cNvSpPr>
                  <a:spLocks noChangeShapeType="1"/>
                </p:cNvSpPr>
                <p:nvPr/>
              </p:nvSpPr>
              <p:spPr bwMode="auto">
                <a:xfrm>
                  <a:off x="1205" y="123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17" name="Oval 117"/>
                <p:cNvSpPr>
                  <a:spLocks noChangeArrowheads="1"/>
                </p:cNvSpPr>
                <p:nvPr/>
              </p:nvSpPr>
              <p:spPr bwMode="auto">
                <a:xfrm>
                  <a:off x="734" y="771"/>
                  <a:ext cx="947" cy="456"/>
                </a:xfrm>
                <a:prstGeom prst="ellipse">
                  <a:avLst/>
                </a:prstGeom>
                <a:solidFill>
                  <a:srgbClr val="FF7C8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118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634" y="789"/>
                  <a:ext cx="1168" cy="3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91440" rIns="0" bIns="0">
                  <a:spAutoFit/>
                </a:bodyPr>
                <a:lstStyle/>
                <a:p>
                  <a:pPr eaLnBrk="1" hangingPunct="1">
                    <a:lnSpc>
                      <a:spcPct val="70000"/>
                    </a:lnSpc>
                  </a:pPr>
                  <a:r>
                    <a:rPr lang="en-US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2 HW threads</a:t>
                  </a:r>
                </a:p>
              </p:txBody>
            </p:sp>
            <p:sp>
              <p:nvSpPr>
                <p:cNvPr id="640119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912" y="1393"/>
                  <a:ext cx="582" cy="294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32KB</a:t>
                  </a:r>
                </a:p>
              </p:txBody>
            </p:sp>
            <p:sp>
              <p:nvSpPr>
                <p:cNvPr id="640120" name="Line 120"/>
                <p:cNvSpPr>
                  <a:spLocks noChangeShapeType="1"/>
                </p:cNvSpPr>
                <p:nvPr/>
              </p:nvSpPr>
              <p:spPr bwMode="auto">
                <a:xfrm>
                  <a:off x="1214" y="1683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21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824" y="1855"/>
                  <a:ext cx="765" cy="294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256KB</a:t>
                  </a:r>
                </a:p>
              </p:txBody>
            </p:sp>
            <p:sp>
              <p:nvSpPr>
                <p:cNvPr id="640122" name="Line 122"/>
                <p:cNvSpPr>
                  <a:spLocks noChangeShapeType="1"/>
                </p:cNvSpPr>
                <p:nvPr/>
              </p:nvSpPr>
              <p:spPr bwMode="auto">
                <a:xfrm>
                  <a:off x="1206" y="215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0123" name="Text Box 123"/>
              <p:cNvSpPr txBox="1">
                <a:spLocks noChangeArrowheads="1"/>
              </p:cNvSpPr>
              <p:nvPr/>
            </p:nvSpPr>
            <p:spPr bwMode="auto">
              <a:xfrm>
                <a:off x="1048" y="1119"/>
                <a:ext cx="317" cy="518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8</a:t>
                </a:r>
                <a:br>
                  <a:rPr lang="en-US"/>
                </a:br>
                <a:r>
                  <a:rPr lang="en-US"/>
                  <a:t>…</a:t>
                </a:r>
              </a:p>
            </p:txBody>
          </p:sp>
        </p:grpSp>
        <p:sp>
          <p:nvSpPr>
            <p:cNvPr id="640124" name="Rectangle 124"/>
            <p:cNvSpPr>
              <a:spLocks noChangeArrowheads="1"/>
            </p:cNvSpPr>
            <p:nvPr/>
          </p:nvSpPr>
          <p:spPr bwMode="auto">
            <a:xfrm>
              <a:off x="142" y="557"/>
              <a:ext cx="2450" cy="2259"/>
            </a:xfrm>
            <a:prstGeom prst="rect">
              <a:avLst/>
            </a:prstGeom>
            <a:noFill/>
            <a:ln w="50800" algn="ctr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0125" name="Text Box 125"/>
            <p:cNvSpPr txBox="1">
              <a:spLocks noChangeArrowheads="1"/>
            </p:cNvSpPr>
            <p:nvPr/>
          </p:nvSpPr>
          <p:spPr bwMode="auto">
            <a:xfrm>
              <a:off x="876" y="169"/>
              <a:ext cx="936" cy="327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chemeClr val="folHlink"/>
                  </a:solidFill>
                </a:rPr>
                <a:t>socket</a:t>
              </a:r>
            </a:p>
          </p:txBody>
        </p:sp>
      </p:grpSp>
      <p:sp>
        <p:nvSpPr>
          <p:cNvPr id="640150" name="Line 150"/>
          <p:cNvSpPr>
            <a:spLocks noChangeShapeType="1"/>
          </p:cNvSpPr>
          <p:nvPr/>
        </p:nvSpPr>
        <p:spPr bwMode="auto">
          <a:xfrm>
            <a:off x="2157413" y="4822825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0151" name="Line 151"/>
          <p:cNvSpPr>
            <a:spLocks noChangeShapeType="1"/>
          </p:cNvSpPr>
          <p:nvPr/>
        </p:nvSpPr>
        <p:spPr bwMode="auto">
          <a:xfrm>
            <a:off x="6927850" y="4816475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0152" name="Text Box 152"/>
          <p:cNvSpPr txBox="1">
            <a:spLocks noChangeArrowheads="1"/>
          </p:cNvSpPr>
          <p:nvPr/>
        </p:nvSpPr>
        <p:spPr bwMode="auto">
          <a:xfrm>
            <a:off x="293688" y="6035675"/>
            <a:ext cx="6905625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Attach: Magnetic Disks &amp; Flash Devices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0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40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40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4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40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4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4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4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3" grpId="0" animBg="1"/>
      <p:bldP spid="640071" grpId="0"/>
      <p:bldP spid="640072" grpId="0" animBg="1"/>
      <p:bldP spid="640073" grpId="0"/>
      <p:bldP spid="640150" grpId="0" animBg="1"/>
      <p:bldP spid="640151" grpId="0" animBg="1"/>
      <p:bldP spid="64015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Premature Node Lemma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160" y="1066800"/>
            <a:ext cx="8625840" cy="44196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b="1" u="sng" dirty="0"/>
              <a:t>PREMATURE NODE LEMMA </a:t>
            </a:r>
            <a:r>
              <a:rPr lang="en-US" sz="2000" b="0" u="sng" dirty="0"/>
              <a:t>[</a:t>
            </a:r>
            <a:r>
              <a:rPr lang="en-US" sz="2000" b="0" u="sng" dirty="0" smtClean="0"/>
              <a:t>Blelloch, G, Matias ‘99]:</a:t>
            </a:r>
            <a:r>
              <a:rPr lang="en-US" sz="2000" b="0" dirty="0" smtClean="0"/>
              <a:t> </a:t>
            </a:r>
            <a:endParaRPr lang="en-US" b="0" dirty="0" smtClean="0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u="sng" dirty="0" smtClean="0"/>
              <a:t>At </a:t>
            </a:r>
            <a:r>
              <a:rPr lang="en-US" u="sng" dirty="0"/>
              <a:t>any point</a:t>
            </a:r>
            <a:r>
              <a:rPr lang="en-US" dirty="0"/>
              <a:t> during a prioritized </a:t>
            </a:r>
            <a:r>
              <a:rPr lang="en-US" dirty="0" smtClean="0"/>
              <a:t>schedule</a:t>
            </a:r>
            <a:br>
              <a:rPr lang="en-US" dirty="0" smtClean="0"/>
            </a:br>
            <a:r>
              <a:rPr lang="en-US" dirty="0" smtClean="0"/>
              <a:t>at </a:t>
            </a:r>
            <a:r>
              <a:rPr lang="en-US" dirty="0"/>
              <a:t>most PD nodes are </a:t>
            </a:r>
            <a:r>
              <a:rPr lang="en-US" dirty="0" smtClean="0"/>
              <a:t>premature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1200" dirty="0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dirty="0"/>
              <a:t>Sufficient to bound </a:t>
            </a:r>
            <a:r>
              <a:rPr lang="en-US" dirty="0" smtClean="0"/>
              <a:t>extra memory </a:t>
            </a:r>
            <a:r>
              <a:rPr lang="en-US" dirty="0"/>
              <a:t>to </a:t>
            </a:r>
            <a:r>
              <a:rPr lang="en-US" dirty="0" err="1" smtClean="0"/>
              <a:t>kPD</a:t>
            </a:r>
            <a:r>
              <a:rPr lang="en-US" dirty="0" smtClean="0"/>
              <a:t> </a:t>
            </a:r>
            <a:r>
              <a:rPr lang="en-US" dirty="0"/>
              <a:t>if every node allocates at most k memory</a:t>
            </a:r>
            <a:r>
              <a:rPr lang="en-US" dirty="0" smtClean="0"/>
              <a:t>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dirty="0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b="1" u="sng" dirty="0">
                <a:solidFill>
                  <a:srgbClr val="C00000"/>
                </a:solidFill>
              </a:rPr>
              <a:t>But note that: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 smtClean="0">
                <a:solidFill>
                  <a:srgbClr val="C00000"/>
                </a:solidFill>
              </a:rPr>
              <a:t>very </a:t>
            </a:r>
            <a:r>
              <a:rPr lang="en-US" dirty="0">
                <a:solidFill>
                  <a:srgbClr val="C00000"/>
                </a:solidFill>
              </a:rPr>
              <a:t>premature node can cause an additional cache miss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T</a:t>
            </a:r>
            <a:r>
              <a:rPr lang="en-US" dirty="0" smtClean="0">
                <a:solidFill>
                  <a:srgbClr val="C00000"/>
                </a:solidFill>
              </a:rPr>
              <a:t>otal </a:t>
            </a:r>
            <a:r>
              <a:rPr lang="en-US" dirty="0">
                <a:solidFill>
                  <a:srgbClr val="C00000"/>
                </a:solidFill>
              </a:rPr>
              <a:t>number of premature nodes over time is not bounded by PD; it could be much larger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9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89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994" name="Oval 154"/>
          <p:cNvSpPr>
            <a:spLocks noChangeArrowheads="1"/>
          </p:cNvSpPr>
          <p:nvPr/>
        </p:nvSpPr>
        <p:spPr bwMode="auto">
          <a:xfrm>
            <a:off x="4572000" y="3779520"/>
            <a:ext cx="1752600" cy="9906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460500"/>
            <a:ext cx="8788400" cy="53975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dirty="0"/>
              <a:t>Show that value will still be in cache for the delayed </a:t>
            </a:r>
            <a:r>
              <a:rPr lang="en-US" dirty="0" smtClean="0"/>
              <a:t>nodes (hold premature node’s value in extra cache space)</a:t>
            </a:r>
            <a:endParaRPr lang="en-US" dirty="0"/>
          </a:p>
        </p:txBody>
      </p:sp>
      <p:sp>
        <p:nvSpPr>
          <p:cNvPr id="291906" name="Oval 66"/>
          <p:cNvSpPr>
            <a:spLocks noChangeArrowheads="1"/>
          </p:cNvSpPr>
          <p:nvPr/>
        </p:nvSpPr>
        <p:spPr bwMode="auto">
          <a:xfrm>
            <a:off x="2684463" y="31699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07" name="Oval 67"/>
          <p:cNvSpPr>
            <a:spLocks noChangeArrowheads="1"/>
          </p:cNvSpPr>
          <p:nvPr/>
        </p:nvSpPr>
        <p:spPr bwMode="auto">
          <a:xfrm>
            <a:off x="3217863" y="355092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08" name="Oval 68"/>
          <p:cNvSpPr>
            <a:spLocks noChangeArrowheads="1"/>
          </p:cNvSpPr>
          <p:nvPr/>
        </p:nvSpPr>
        <p:spPr bwMode="auto">
          <a:xfrm>
            <a:off x="2074863" y="35509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09" name="Oval 69"/>
          <p:cNvSpPr>
            <a:spLocks noChangeArrowheads="1"/>
          </p:cNvSpPr>
          <p:nvPr/>
        </p:nvSpPr>
        <p:spPr bwMode="auto">
          <a:xfrm>
            <a:off x="2455863" y="40081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10" name="Oval 70"/>
          <p:cNvSpPr>
            <a:spLocks noChangeArrowheads="1"/>
          </p:cNvSpPr>
          <p:nvPr/>
        </p:nvSpPr>
        <p:spPr bwMode="auto">
          <a:xfrm>
            <a:off x="1693863" y="40081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11" name="Oval 71"/>
          <p:cNvSpPr>
            <a:spLocks noChangeArrowheads="1"/>
          </p:cNvSpPr>
          <p:nvPr/>
        </p:nvSpPr>
        <p:spPr bwMode="auto">
          <a:xfrm>
            <a:off x="2455863" y="44653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12" name="Oval 72"/>
          <p:cNvSpPr>
            <a:spLocks noChangeArrowheads="1"/>
          </p:cNvSpPr>
          <p:nvPr/>
        </p:nvSpPr>
        <p:spPr bwMode="auto">
          <a:xfrm>
            <a:off x="1693863" y="44653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13" name="Oval 73"/>
          <p:cNvSpPr>
            <a:spLocks noChangeArrowheads="1"/>
          </p:cNvSpPr>
          <p:nvPr/>
        </p:nvSpPr>
        <p:spPr bwMode="auto">
          <a:xfrm>
            <a:off x="3217863" y="400812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14" name="Oval 74"/>
          <p:cNvSpPr>
            <a:spLocks noChangeArrowheads="1"/>
          </p:cNvSpPr>
          <p:nvPr/>
        </p:nvSpPr>
        <p:spPr bwMode="auto">
          <a:xfrm>
            <a:off x="3217863" y="44653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15" name="Oval 75"/>
          <p:cNvSpPr>
            <a:spLocks noChangeArrowheads="1"/>
          </p:cNvSpPr>
          <p:nvPr/>
        </p:nvSpPr>
        <p:spPr bwMode="auto">
          <a:xfrm>
            <a:off x="2074863" y="49225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16" name="Oval 76"/>
          <p:cNvSpPr>
            <a:spLocks noChangeArrowheads="1"/>
          </p:cNvSpPr>
          <p:nvPr/>
        </p:nvSpPr>
        <p:spPr bwMode="auto">
          <a:xfrm>
            <a:off x="2760663" y="53035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1917" name="AutoShape 77"/>
          <p:cNvCxnSpPr>
            <a:cxnSpLocks noChangeShapeType="1"/>
            <a:stCxn id="291906" idx="5"/>
            <a:endCxn id="291907" idx="0"/>
          </p:cNvCxnSpPr>
          <p:nvPr/>
        </p:nvCxnSpPr>
        <p:spPr bwMode="auto">
          <a:xfrm>
            <a:off x="2814638" y="3300095"/>
            <a:ext cx="47942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18" name="AutoShape 78"/>
          <p:cNvCxnSpPr>
            <a:cxnSpLocks noChangeShapeType="1"/>
            <a:stCxn id="291906" idx="3"/>
            <a:endCxn id="291908" idx="7"/>
          </p:cNvCxnSpPr>
          <p:nvPr/>
        </p:nvCxnSpPr>
        <p:spPr bwMode="auto">
          <a:xfrm flipH="1">
            <a:off x="2205038" y="3300095"/>
            <a:ext cx="501650" cy="2730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19" name="AutoShape 79"/>
          <p:cNvCxnSpPr>
            <a:cxnSpLocks noChangeShapeType="1"/>
            <a:stCxn id="291908" idx="5"/>
            <a:endCxn id="291909" idx="0"/>
          </p:cNvCxnSpPr>
          <p:nvPr/>
        </p:nvCxnSpPr>
        <p:spPr bwMode="auto">
          <a:xfrm>
            <a:off x="2205038" y="3681095"/>
            <a:ext cx="3270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20" name="AutoShape 80"/>
          <p:cNvCxnSpPr>
            <a:cxnSpLocks noChangeShapeType="1"/>
            <a:stCxn id="291908" idx="3"/>
            <a:endCxn id="291910" idx="7"/>
          </p:cNvCxnSpPr>
          <p:nvPr/>
        </p:nvCxnSpPr>
        <p:spPr bwMode="auto">
          <a:xfrm flipH="1">
            <a:off x="1824038" y="368109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21" name="AutoShape 81"/>
          <p:cNvCxnSpPr>
            <a:cxnSpLocks noChangeShapeType="1"/>
            <a:stCxn id="291910" idx="4"/>
            <a:endCxn id="291912" idx="0"/>
          </p:cNvCxnSpPr>
          <p:nvPr/>
        </p:nvCxnSpPr>
        <p:spPr bwMode="auto">
          <a:xfrm>
            <a:off x="1770063" y="416052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22" name="AutoShape 82"/>
          <p:cNvCxnSpPr>
            <a:cxnSpLocks noChangeShapeType="1"/>
            <a:stCxn id="291909" idx="4"/>
            <a:endCxn id="291911" idx="0"/>
          </p:cNvCxnSpPr>
          <p:nvPr/>
        </p:nvCxnSpPr>
        <p:spPr bwMode="auto">
          <a:xfrm>
            <a:off x="2532063" y="416052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23" name="AutoShape 83"/>
          <p:cNvCxnSpPr>
            <a:cxnSpLocks noChangeShapeType="1"/>
            <a:stCxn id="291912" idx="5"/>
            <a:endCxn id="291915" idx="1"/>
          </p:cNvCxnSpPr>
          <p:nvPr/>
        </p:nvCxnSpPr>
        <p:spPr bwMode="auto">
          <a:xfrm>
            <a:off x="1824038" y="459549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24" name="AutoShape 84"/>
          <p:cNvCxnSpPr>
            <a:cxnSpLocks noChangeShapeType="1"/>
            <a:stCxn id="291911" idx="3"/>
            <a:endCxn id="291915" idx="7"/>
          </p:cNvCxnSpPr>
          <p:nvPr/>
        </p:nvCxnSpPr>
        <p:spPr bwMode="auto">
          <a:xfrm flipH="1">
            <a:off x="2205038" y="459549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25" name="AutoShape 85"/>
          <p:cNvCxnSpPr>
            <a:cxnSpLocks noChangeShapeType="1"/>
            <a:stCxn id="291915" idx="5"/>
            <a:endCxn id="291916" idx="2"/>
          </p:cNvCxnSpPr>
          <p:nvPr/>
        </p:nvCxnSpPr>
        <p:spPr bwMode="auto">
          <a:xfrm>
            <a:off x="2205038" y="5052695"/>
            <a:ext cx="5556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26" name="AutoShape 86"/>
          <p:cNvCxnSpPr>
            <a:cxnSpLocks noChangeShapeType="1"/>
            <a:stCxn id="291914" idx="4"/>
            <a:endCxn id="291916" idx="7"/>
          </p:cNvCxnSpPr>
          <p:nvPr/>
        </p:nvCxnSpPr>
        <p:spPr bwMode="auto">
          <a:xfrm flipH="1">
            <a:off x="2890838" y="4617720"/>
            <a:ext cx="403225" cy="708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27" name="AutoShape 87"/>
          <p:cNvCxnSpPr>
            <a:cxnSpLocks noChangeShapeType="1"/>
            <a:stCxn id="291913" idx="4"/>
            <a:endCxn id="291914" idx="0"/>
          </p:cNvCxnSpPr>
          <p:nvPr/>
        </p:nvCxnSpPr>
        <p:spPr bwMode="auto">
          <a:xfrm>
            <a:off x="3294063" y="416052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28" name="AutoShape 88"/>
          <p:cNvCxnSpPr>
            <a:cxnSpLocks noChangeShapeType="1"/>
            <a:stCxn id="291907" idx="4"/>
            <a:endCxn id="291913" idx="0"/>
          </p:cNvCxnSpPr>
          <p:nvPr/>
        </p:nvCxnSpPr>
        <p:spPr bwMode="auto">
          <a:xfrm>
            <a:off x="3294063" y="3703320"/>
            <a:ext cx="0" cy="304800"/>
          </a:xfrm>
          <a:prstGeom prst="straightConnector1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1929" name="Oval 89"/>
          <p:cNvSpPr>
            <a:spLocks noChangeArrowheads="1"/>
          </p:cNvSpPr>
          <p:nvPr/>
        </p:nvSpPr>
        <p:spPr bwMode="auto">
          <a:xfrm>
            <a:off x="2074863" y="40081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30" name="Oval 90"/>
          <p:cNvSpPr>
            <a:spLocks noChangeArrowheads="1"/>
          </p:cNvSpPr>
          <p:nvPr/>
        </p:nvSpPr>
        <p:spPr bwMode="auto">
          <a:xfrm>
            <a:off x="2074863" y="446532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1931" name="AutoShape 91"/>
          <p:cNvCxnSpPr>
            <a:cxnSpLocks noChangeShapeType="1"/>
            <a:stCxn id="291929" idx="4"/>
            <a:endCxn id="291930" idx="0"/>
          </p:cNvCxnSpPr>
          <p:nvPr/>
        </p:nvCxnSpPr>
        <p:spPr bwMode="auto">
          <a:xfrm>
            <a:off x="2151063" y="416052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32" name="AutoShape 92"/>
          <p:cNvCxnSpPr>
            <a:cxnSpLocks noChangeShapeType="1"/>
            <a:stCxn id="291908" idx="4"/>
            <a:endCxn id="291929" idx="0"/>
          </p:cNvCxnSpPr>
          <p:nvPr/>
        </p:nvCxnSpPr>
        <p:spPr bwMode="auto">
          <a:xfrm>
            <a:off x="2151063" y="370332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33" name="AutoShape 93"/>
          <p:cNvCxnSpPr>
            <a:cxnSpLocks noChangeShapeType="1"/>
            <a:stCxn id="291930" idx="4"/>
            <a:endCxn id="291915" idx="0"/>
          </p:cNvCxnSpPr>
          <p:nvPr/>
        </p:nvCxnSpPr>
        <p:spPr bwMode="auto">
          <a:xfrm>
            <a:off x="2151063" y="461772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1934" name="Text Box 94"/>
          <p:cNvSpPr txBox="1">
            <a:spLocks noChangeArrowheads="1"/>
          </p:cNvSpPr>
          <p:nvPr/>
        </p:nvSpPr>
        <p:spPr bwMode="auto">
          <a:xfrm>
            <a:off x="2438400" y="302387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91935" name="Text Box 95"/>
          <p:cNvSpPr txBox="1">
            <a:spLocks noChangeArrowheads="1"/>
          </p:cNvSpPr>
          <p:nvPr/>
        </p:nvSpPr>
        <p:spPr bwMode="auto">
          <a:xfrm>
            <a:off x="1828800" y="339852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91936" name="Text Box 96"/>
          <p:cNvSpPr txBox="1">
            <a:spLocks noChangeArrowheads="1"/>
          </p:cNvSpPr>
          <p:nvPr/>
        </p:nvSpPr>
        <p:spPr bwMode="auto">
          <a:xfrm>
            <a:off x="1447800" y="383984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91937" name="Text Box 97"/>
          <p:cNvSpPr txBox="1">
            <a:spLocks noChangeArrowheads="1"/>
          </p:cNvSpPr>
          <p:nvPr/>
        </p:nvSpPr>
        <p:spPr bwMode="auto">
          <a:xfrm>
            <a:off x="1447800" y="429704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91938" name="Text Box 98"/>
          <p:cNvSpPr txBox="1">
            <a:spLocks noChangeArrowheads="1"/>
          </p:cNvSpPr>
          <p:nvPr/>
        </p:nvSpPr>
        <p:spPr bwMode="auto">
          <a:xfrm>
            <a:off x="1828800" y="385572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1939" name="Text Box 99"/>
          <p:cNvSpPr txBox="1">
            <a:spLocks noChangeArrowheads="1"/>
          </p:cNvSpPr>
          <p:nvPr/>
        </p:nvSpPr>
        <p:spPr bwMode="auto">
          <a:xfrm>
            <a:off x="1811338" y="431292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1940" name="Text Box 100"/>
          <p:cNvSpPr txBox="1">
            <a:spLocks noChangeArrowheads="1"/>
          </p:cNvSpPr>
          <p:nvPr/>
        </p:nvSpPr>
        <p:spPr bwMode="auto">
          <a:xfrm>
            <a:off x="2209800" y="385572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291941" name="Text Box 101"/>
          <p:cNvSpPr txBox="1">
            <a:spLocks noChangeArrowheads="1"/>
          </p:cNvSpPr>
          <p:nvPr/>
        </p:nvSpPr>
        <p:spPr bwMode="auto">
          <a:xfrm>
            <a:off x="2227263" y="429704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8</a:t>
            </a:r>
          </a:p>
        </p:txBody>
      </p:sp>
      <p:sp>
        <p:nvSpPr>
          <p:cNvPr id="291942" name="Text Box 102"/>
          <p:cNvSpPr txBox="1">
            <a:spLocks noChangeArrowheads="1"/>
          </p:cNvSpPr>
          <p:nvPr/>
        </p:nvSpPr>
        <p:spPr bwMode="auto">
          <a:xfrm>
            <a:off x="1770063" y="483044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9</a:t>
            </a:r>
          </a:p>
        </p:txBody>
      </p:sp>
      <p:sp>
        <p:nvSpPr>
          <p:cNvPr id="291943" name="Text Box 103"/>
          <p:cNvSpPr txBox="1">
            <a:spLocks noChangeArrowheads="1"/>
          </p:cNvSpPr>
          <p:nvPr/>
        </p:nvSpPr>
        <p:spPr bwMode="auto">
          <a:xfrm>
            <a:off x="2816225" y="3398520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291944" name="Text Box 104"/>
          <p:cNvSpPr txBox="1">
            <a:spLocks noChangeArrowheads="1"/>
          </p:cNvSpPr>
          <p:nvPr/>
        </p:nvSpPr>
        <p:spPr bwMode="auto">
          <a:xfrm>
            <a:off x="2836863" y="3916045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11</a:t>
            </a:r>
          </a:p>
        </p:txBody>
      </p:sp>
      <p:sp>
        <p:nvSpPr>
          <p:cNvPr id="291945" name="Text Box 105"/>
          <p:cNvSpPr txBox="1">
            <a:spLocks noChangeArrowheads="1"/>
          </p:cNvSpPr>
          <p:nvPr/>
        </p:nvSpPr>
        <p:spPr bwMode="auto">
          <a:xfrm>
            <a:off x="2836863" y="4373245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12</a:t>
            </a:r>
          </a:p>
        </p:txBody>
      </p:sp>
      <p:sp>
        <p:nvSpPr>
          <p:cNvPr id="291946" name="Text Box 106"/>
          <p:cNvSpPr txBox="1">
            <a:spLocks noChangeArrowheads="1"/>
          </p:cNvSpPr>
          <p:nvPr/>
        </p:nvSpPr>
        <p:spPr bwMode="auto">
          <a:xfrm>
            <a:off x="2303463" y="5287645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13</a:t>
            </a:r>
          </a:p>
        </p:txBody>
      </p:sp>
      <p:sp>
        <p:nvSpPr>
          <p:cNvPr id="291947" name="Oval 107"/>
          <p:cNvSpPr>
            <a:spLocks noChangeArrowheads="1"/>
          </p:cNvSpPr>
          <p:nvPr/>
        </p:nvSpPr>
        <p:spPr bwMode="auto">
          <a:xfrm>
            <a:off x="6037263" y="316357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48" name="Oval 108"/>
          <p:cNvSpPr>
            <a:spLocks noChangeArrowheads="1"/>
          </p:cNvSpPr>
          <p:nvPr/>
        </p:nvSpPr>
        <p:spPr bwMode="auto">
          <a:xfrm>
            <a:off x="6570663" y="354457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49" name="Oval 109"/>
          <p:cNvSpPr>
            <a:spLocks noChangeArrowheads="1"/>
          </p:cNvSpPr>
          <p:nvPr/>
        </p:nvSpPr>
        <p:spPr bwMode="auto">
          <a:xfrm>
            <a:off x="5427663" y="354457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50" name="Oval 110"/>
          <p:cNvSpPr>
            <a:spLocks noChangeArrowheads="1"/>
          </p:cNvSpPr>
          <p:nvPr/>
        </p:nvSpPr>
        <p:spPr bwMode="auto">
          <a:xfrm>
            <a:off x="5808663" y="400177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51" name="Oval 111"/>
          <p:cNvSpPr>
            <a:spLocks noChangeArrowheads="1"/>
          </p:cNvSpPr>
          <p:nvPr/>
        </p:nvSpPr>
        <p:spPr bwMode="auto">
          <a:xfrm>
            <a:off x="5046663" y="400177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52" name="Oval 112"/>
          <p:cNvSpPr>
            <a:spLocks noChangeArrowheads="1"/>
          </p:cNvSpPr>
          <p:nvPr/>
        </p:nvSpPr>
        <p:spPr bwMode="auto">
          <a:xfrm>
            <a:off x="5808663" y="445897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53" name="Oval 113"/>
          <p:cNvSpPr>
            <a:spLocks noChangeArrowheads="1"/>
          </p:cNvSpPr>
          <p:nvPr/>
        </p:nvSpPr>
        <p:spPr bwMode="auto">
          <a:xfrm>
            <a:off x="5046663" y="445897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54" name="Oval 114"/>
          <p:cNvSpPr>
            <a:spLocks noChangeArrowheads="1"/>
          </p:cNvSpPr>
          <p:nvPr/>
        </p:nvSpPr>
        <p:spPr bwMode="auto">
          <a:xfrm>
            <a:off x="6570663" y="400177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55" name="Oval 115"/>
          <p:cNvSpPr>
            <a:spLocks noChangeArrowheads="1"/>
          </p:cNvSpPr>
          <p:nvPr/>
        </p:nvSpPr>
        <p:spPr bwMode="auto">
          <a:xfrm>
            <a:off x="6570663" y="445897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56" name="Oval 116"/>
          <p:cNvSpPr>
            <a:spLocks noChangeArrowheads="1"/>
          </p:cNvSpPr>
          <p:nvPr/>
        </p:nvSpPr>
        <p:spPr bwMode="auto">
          <a:xfrm>
            <a:off x="5427663" y="491617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57" name="Oval 117"/>
          <p:cNvSpPr>
            <a:spLocks noChangeArrowheads="1"/>
          </p:cNvSpPr>
          <p:nvPr/>
        </p:nvSpPr>
        <p:spPr bwMode="auto">
          <a:xfrm>
            <a:off x="6113463" y="529717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1958" name="AutoShape 118"/>
          <p:cNvCxnSpPr>
            <a:cxnSpLocks noChangeShapeType="1"/>
            <a:stCxn id="291947" idx="5"/>
            <a:endCxn id="291948" idx="0"/>
          </p:cNvCxnSpPr>
          <p:nvPr/>
        </p:nvCxnSpPr>
        <p:spPr bwMode="auto">
          <a:xfrm>
            <a:off x="6167438" y="3293745"/>
            <a:ext cx="47942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59" name="AutoShape 119"/>
          <p:cNvCxnSpPr>
            <a:cxnSpLocks noChangeShapeType="1"/>
            <a:stCxn id="291947" idx="3"/>
            <a:endCxn id="291949" idx="7"/>
          </p:cNvCxnSpPr>
          <p:nvPr/>
        </p:nvCxnSpPr>
        <p:spPr bwMode="auto">
          <a:xfrm flipH="1">
            <a:off x="5557838" y="3293745"/>
            <a:ext cx="501650" cy="2730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60" name="AutoShape 120"/>
          <p:cNvCxnSpPr>
            <a:cxnSpLocks noChangeShapeType="1"/>
            <a:stCxn id="291949" idx="5"/>
            <a:endCxn id="291950" idx="0"/>
          </p:cNvCxnSpPr>
          <p:nvPr/>
        </p:nvCxnSpPr>
        <p:spPr bwMode="auto">
          <a:xfrm>
            <a:off x="5557838" y="3674745"/>
            <a:ext cx="3270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61" name="AutoShape 121"/>
          <p:cNvCxnSpPr>
            <a:cxnSpLocks noChangeShapeType="1"/>
            <a:stCxn id="291949" idx="3"/>
            <a:endCxn id="291951" idx="7"/>
          </p:cNvCxnSpPr>
          <p:nvPr/>
        </p:nvCxnSpPr>
        <p:spPr bwMode="auto">
          <a:xfrm flipH="1">
            <a:off x="5176838" y="367474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62" name="AutoShape 122"/>
          <p:cNvCxnSpPr>
            <a:cxnSpLocks noChangeShapeType="1"/>
            <a:stCxn id="291951" idx="4"/>
            <a:endCxn id="291953" idx="0"/>
          </p:cNvCxnSpPr>
          <p:nvPr/>
        </p:nvCxnSpPr>
        <p:spPr bwMode="auto">
          <a:xfrm>
            <a:off x="5122863" y="415417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63" name="AutoShape 123"/>
          <p:cNvCxnSpPr>
            <a:cxnSpLocks noChangeShapeType="1"/>
            <a:stCxn id="291950" idx="4"/>
            <a:endCxn id="291952" idx="0"/>
          </p:cNvCxnSpPr>
          <p:nvPr/>
        </p:nvCxnSpPr>
        <p:spPr bwMode="auto">
          <a:xfrm>
            <a:off x="5884863" y="415417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64" name="AutoShape 124"/>
          <p:cNvCxnSpPr>
            <a:cxnSpLocks noChangeShapeType="1"/>
            <a:stCxn id="291953" idx="5"/>
            <a:endCxn id="291956" idx="1"/>
          </p:cNvCxnSpPr>
          <p:nvPr/>
        </p:nvCxnSpPr>
        <p:spPr bwMode="auto">
          <a:xfrm>
            <a:off x="5176838" y="458914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65" name="AutoShape 125"/>
          <p:cNvCxnSpPr>
            <a:cxnSpLocks noChangeShapeType="1"/>
            <a:stCxn id="291952" idx="3"/>
            <a:endCxn id="291956" idx="7"/>
          </p:cNvCxnSpPr>
          <p:nvPr/>
        </p:nvCxnSpPr>
        <p:spPr bwMode="auto">
          <a:xfrm flipH="1">
            <a:off x="5557838" y="458914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66" name="AutoShape 126"/>
          <p:cNvCxnSpPr>
            <a:cxnSpLocks noChangeShapeType="1"/>
            <a:stCxn id="291956" idx="5"/>
            <a:endCxn id="291957" idx="2"/>
          </p:cNvCxnSpPr>
          <p:nvPr/>
        </p:nvCxnSpPr>
        <p:spPr bwMode="auto">
          <a:xfrm>
            <a:off x="5557838" y="5046345"/>
            <a:ext cx="5556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67" name="AutoShape 127"/>
          <p:cNvCxnSpPr>
            <a:cxnSpLocks noChangeShapeType="1"/>
            <a:stCxn id="291955" idx="4"/>
            <a:endCxn id="291957" idx="7"/>
          </p:cNvCxnSpPr>
          <p:nvPr/>
        </p:nvCxnSpPr>
        <p:spPr bwMode="auto">
          <a:xfrm flipH="1">
            <a:off x="6243638" y="4611370"/>
            <a:ext cx="403225" cy="708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68" name="AutoShape 128"/>
          <p:cNvCxnSpPr>
            <a:cxnSpLocks noChangeShapeType="1"/>
            <a:stCxn id="291954" idx="4"/>
            <a:endCxn id="291955" idx="0"/>
          </p:cNvCxnSpPr>
          <p:nvPr/>
        </p:nvCxnSpPr>
        <p:spPr bwMode="auto">
          <a:xfrm>
            <a:off x="6646863" y="415417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69" name="AutoShape 129"/>
          <p:cNvCxnSpPr>
            <a:cxnSpLocks noChangeShapeType="1"/>
            <a:stCxn id="291948" idx="4"/>
            <a:endCxn id="291954" idx="0"/>
          </p:cNvCxnSpPr>
          <p:nvPr/>
        </p:nvCxnSpPr>
        <p:spPr bwMode="auto">
          <a:xfrm>
            <a:off x="6646863" y="3696970"/>
            <a:ext cx="0" cy="304800"/>
          </a:xfrm>
          <a:prstGeom prst="straightConnector1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1970" name="Oval 130"/>
          <p:cNvSpPr>
            <a:spLocks noChangeArrowheads="1"/>
          </p:cNvSpPr>
          <p:nvPr/>
        </p:nvSpPr>
        <p:spPr bwMode="auto">
          <a:xfrm>
            <a:off x="5427663" y="400177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971" name="Oval 131"/>
          <p:cNvSpPr>
            <a:spLocks noChangeArrowheads="1"/>
          </p:cNvSpPr>
          <p:nvPr/>
        </p:nvSpPr>
        <p:spPr bwMode="auto">
          <a:xfrm>
            <a:off x="5427663" y="445897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1972" name="AutoShape 132"/>
          <p:cNvCxnSpPr>
            <a:cxnSpLocks noChangeShapeType="1"/>
            <a:stCxn id="291970" idx="4"/>
            <a:endCxn id="291971" idx="0"/>
          </p:cNvCxnSpPr>
          <p:nvPr/>
        </p:nvCxnSpPr>
        <p:spPr bwMode="auto">
          <a:xfrm>
            <a:off x="5503863" y="415417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73" name="AutoShape 133"/>
          <p:cNvCxnSpPr>
            <a:cxnSpLocks noChangeShapeType="1"/>
            <a:stCxn id="291949" idx="4"/>
            <a:endCxn id="291970" idx="0"/>
          </p:cNvCxnSpPr>
          <p:nvPr/>
        </p:nvCxnSpPr>
        <p:spPr bwMode="auto">
          <a:xfrm>
            <a:off x="5503863" y="369697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1974" name="AutoShape 134"/>
          <p:cNvCxnSpPr>
            <a:cxnSpLocks noChangeShapeType="1"/>
            <a:stCxn id="291971" idx="4"/>
            <a:endCxn id="291956" idx="0"/>
          </p:cNvCxnSpPr>
          <p:nvPr/>
        </p:nvCxnSpPr>
        <p:spPr bwMode="auto">
          <a:xfrm>
            <a:off x="5503863" y="461137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1975" name="Text Box 135"/>
          <p:cNvSpPr txBox="1">
            <a:spLocks noChangeArrowheads="1"/>
          </p:cNvSpPr>
          <p:nvPr/>
        </p:nvSpPr>
        <p:spPr bwMode="auto">
          <a:xfrm>
            <a:off x="5791200" y="301752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91976" name="Text Box 136"/>
          <p:cNvSpPr txBox="1">
            <a:spLocks noChangeArrowheads="1"/>
          </p:cNvSpPr>
          <p:nvPr/>
        </p:nvSpPr>
        <p:spPr bwMode="auto">
          <a:xfrm>
            <a:off x="5181600" y="339217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91977" name="Text Box 137"/>
          <p:cNvSpPr txBox="1">
            <a:spLocks noChangeArrowheads="1"/>
          </p:cNvSpPr>
          <p:nvPr/>
        </p:nvSpPr>
        <p:spPr bwMode="auto">
          <a:xfrm>
            <a:off x="4800600" y="383349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91978" name="Text Box 138"/>
          <p:cNvSpPr txBox="1">
            <a:spLocks noChangeArrowheads="1"/>
          </p:cNvSpPr>
          <p:nvPr/>
        </p:nvSpPr>
        <p:spPr bwMode="auto">
          <a:xfrm>
            <a:off x="4800600" y="429069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91979" name="Text Box 139"/>
          <p:cNvSpPr txBox="1">
            <a:spLocks noChangeArrowheads="1"/>
          </p:cNvSpPr>
          <p:nvPr/>
        </p:nvSpPr>
        <p:spPr bwMode="auto">
          <a:xfrm>
            <a:off x="5181600" y="384937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91980" name="Text Box 140"/>
          <p:cNvSpPr txBox="1">
            <a:spLocks noChangeArrowheads="1"/>
          </p:cNvSpPr>
          <p:nvPr/>
        </p:nvSpPr>
        <p:spPr bwMode="auto">
          <a:xfrm>
            <a:off x="5199063" y="429069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91981" name="Text Box 141"/>
          <p:cNvSpPr txBox="1">
            <a:spLocks noChangeArrowheads="1"/>
          </p:cNvSpPr>
          <p:nvPr/>
        </p:nvSpPr>
        <p:spPr bwMode="auto">
          <a:xfrm>
            <a:off x="5580063" y="384937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91982" name="Text Box 142"/>
          <p:cNvSpPr txBox="1">
            <a:spLocks noChangeArrowheads="1"/>
          </p:cNvSpPr>
          <p:nvPr/>
        </p:nvSpPr>
        <p:spPr bwMode="auto">
          <a:xfrm>
            <a:off x="5580063" y="429069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91983" name="Text Box 143"/>
          <p:cNvSpPr txBox="1">
            <a:spLocks noChangeArrowheads="1"/>
          </p:cNvSpPr>
          <p:nvPr/>
        </p:nvSpPr>
        <p:spPr bwMode="auto">
          <a:xfrm>
            <a:off x="5122863" y="482409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1984" name="Text Box 144"/>
          <p:cNvSpPr txBox="1">
            <a:spLocks noChangeArrowheads="1"/>
          </p:cNvSpPr>
          <p:nvPr/>
        </p:nvSpPr>
        <p:spPr bwMode="auto">
          <a:xfrm>
            <a:off x="6265863" y="346837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91985" name="Text Box 145"/>
          <p:cNvSpPr txBox="1">
            <a:spLocks noChangeArrowheads="1"/>
          </p:cNvSpPr>
          <p:nvPr/>
        </p:nvSpPr>
        <p:spPr bwMode="auto">
          <a:xfrm>
            <a:off x="6265863" y="390969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1986" name="Text Box 146"/>
          <p:cNvSpPr txBox="1">
            <a:spLocks noChangeArrowheads="1"/>
          </p:cNvSpPr>
          <p:nvPr/>
        </p:nvSpPr>
        <p:spPr bwMode="auto">
          <a:xfrm>
            <a:off x="6265863" y="436689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1987" name="Text Box 147"/>
          <p:cNvSpPr txBox="1">
            <a:spLocks noChangeArrowheads="1"/>
          </p:cNvSpPr>
          <p:nvPr/>
        </p:nvSpPr>
        <p:spPr bwMode="auto">
          <a:xfrm>
            <a:off x="5656263" y="528129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291992" name="Text Box 152"/>
          <p:cNvSpPr txBox="1">
            <a:spLocks noChangeArrowheads="1"/>
          </p:cNvSpPr>
          <p:nvPr/>
        </p:nvSpPr>
        <p:spPr bwMode="auto">
          <a:xfrm>
            <a:off x="1157605" y="5900738"/>
            <a:ext cx="2443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Sequential Order</a:t>
            </a:r>
          </a:p>
        </p:txBody>
      </p:sp>
      <p:sp>
        <p:nvSpPr>
          <p:cNvPr id="291993" name="Text Box 153"/>
          <p:cNvSpPr txBox="1">
            <a:spLocks noChangeArrowheads="1"/>
          </p:cNvSpPr>
          <p:nvPr/>
        </p:nvSpPr>
        <p:spPr bwMode="auto">
          <a:xfrm>
            <a:off x="4861560" y="5928360"/>
            <a:ext cx="343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Prioritized Parallel Order</a:t>
            </a:r>
          </a:p>
        </p:txBody>
      </p:sp>
      <p:sp>
        <p:nvSpPr>
          <p:cNvPr id="291995" name="Line 155"/>
          <p:cNvSpPr>
            <a:spLocks noChangeShapeType="1"/>
          </p:cNvSpPr>
          <p:nvPr/>
        </p:nvSpPr>
        <p:spPr bwMode="auto">
          <a:xfrm flipV="1">
            <a:off x="6172200" y="3855720"/>
            <a:ext cx="457200" cy="15240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" name="Rectangle 2"/>
          <p:cNvSpPr txBox="1">
            <a:spLocks noChangeArrowheads="1"/>
          </p:cNvSpPr>
          <p:nvPr/>
        </p:nvSpPr>
        <p:spPr bwMode="auto">
          <a:xfrm>
            <a:off x="0" y="76200"/>
            <a:ext cx="91440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Proof Sketch of M</a:t>
            </a:r>
            <a:r>
              <a:rPr kumimoji="0" lang="en-US" sz="32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 M</a:t>
            </a:r>
            <a:r>
              <a:rPr kumimoji="0" lang="en-US" sz="32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+ P D result: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Basic Argument (case 1)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Argument (case 2)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75360"/>
            <a:ext cx="7772400" cy="1447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dirty="0" smtClean="0"/>
              <a:t>…But still need to account for misses caused by executing a premature node itself</a:t>
            </a:r>
          </a:p>
          <a:p>
            <a:pPr marL="533400" indent="-533400">
              <a:buFontTx/>
              <a:buNone/>
            </a:pPr>
            <a:r>
              <a:rPr lang="en-US" dirty="0" smtClean="0"/>
              <a:t>Show </a:t>
            </a:r>
            <a:r>
              <a:rPr lang="en-US" dirty="0"/>
              <a:t>that for every additional miss caused by a premature node there is previous miss that becomes a hit </a:t>
            </a:r>
          </a:p>
        </p:txBody>
      </p:sp>
      <p:sp>
        <p:nvSpPr>
          <p:cNvPr id="290882" name="Oval 66"/>
          <p:cNvSpPr>
            <a:spLocks noChangeArrowheads="1"/>
          </p:cNvSpPr>
          <p:nvPr/>
        </p:nvSpPr>
        <p:spPr bwMode="auto">
          <a:xfrm>
            <a:off x="2623503" y="326136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883" name="Oval 67"/>
          <p:cNvSpPr>
            <a:spLocks noChangeArrowheads="1"/>
          </p:cNvSpPr>
          <p:nvPr/>
        </p:nvSpPr>
        <p:spPr bwMode="auto">
          <a:xfrm>
            <a:off x="3156903" y="364236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884" name="Oval 68"/>
          <p:cNvSpPr>
            <a:spLocks noChangeArrowheads="1"/>
          </p:cNvSpPr>
          <p:nvPr/>
        </p:nvSpPr>
        <p:spPr bwMode="auto">
          <a:xfrm>
            <a:off x="2013903" y="364236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885" name="Oval 69"/>
          <p:cNvSpPr>
            <a:spLocks noChangeArrowheads="1"/>
          </p:cNvSpPr>
          <p:nvPr/>
        </p:nvSpPr>
        <p:spPr bwMode="auto">
          <a:xfrm>
            <a:off x="2394903" y="409956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886" name="Oval 70"/>
          <p:cNvSpPr>
            <a:spLocks noChangeArrowheads="1"/>
          </p:cNvSpPr>
          <p:nvPr/>
        </p:nvSpPr>
        <p:spPr bwMode="auto">
          <a:xfrm>
            <a:off x="1632903" y="409956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887" name="Oval 71"/>
          <p:cNvSpPr>
            <a:spLocks noChangeArrowheads="1"/>
          </p:cNvSpPr>
          <p:nvPr/>
        </p:nvSpPr>
        <p:spPr bwMode="auto">
          <a:xfrm>
            <a:off x="2394903" y="455676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888" name="Oval 72"/>
          <p:cNvSpPr>
            <a:spLocks noChangeArrowheads="1"/>
          </p:cNvSpPr>
          <p:nvPr/>
        </p:nvSpPr>
        <p:spPr bwMode="auto">
          <a:xfrm>
            <a:off x="1632903" y="455676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889" name="Oval 73"/>
          <p:cNvSpPr>
            <a:spLocks noChangeArrowheads="1"/>
          </p:cNvSpPr>
          <p:nvPr/>
        </p:nvSpPr>
        <p:spPr bwMode="auto">
          <a:xfrm>
            <a:off x="3156903" y="409956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890" name="Oval 74"/>
          <p:cNvSpPr>
            <a:spLocks noChangeArrowheads="1"/>
          </p:cNvSpPr>
          <p:nvPr/>
        </p:nvSpPr>
        <p:spPr bwMode="auto">
          <a:xfrm>
            <a:off x="3156903" y="455676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891" name="Oval 75"/>
          <p:cNvSpPr>
            <a:spLocks noChangeArrowheads="1"/>
          </p:cNvSpPr>
          <p:nvPr/>
        </p:nvSpPr>
        <p:spPr bwMode="auto">
          <a:xfrm>
            <a:off x="2013903" y="501396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892" name="Oval 76"/>
          <p:cNvSpPr>
            <a:spLocks noChangeArrowheads="1"/>
          </p:cNvSpPr>
          <p:nvPr/>
        </p:nvSpPr>
        <p:spPr bwMode="auto">
          <a:xfrm>
            <a:off x="2699703" y="539496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0893" name="AutoShape 77"/>
          <p:cNvCxnSpPr>
            <a:cxnSpLocks noChangeShapeType="1"/>
            <a:stCxn id="290882" idx="5"/>
            <a:endCxn id="290883" idx="0"/>
          </p:cNvCxnSpPr>
          <p:nvPr/>
        </p:nvCxnSpPr>
        <p:spPr bwMode="auto">
          <a:xfrm>
            <a:off x="2753678" y="3391535"/>
            <a:ext cx="47942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894" name="AutoShape 78"/>
          <p:cNvCxnSpPr>
            <a:cxnSpLocks noChangeShapeType="1"/>
            <a:stCxn id="290882" idx="3"/>
            <a:endCxn id="290884" idx="7"/>
          </p:cNvCxnSpPr>
          <p:nvPr/>
        </p:nvCxnSpPr>
        <p:spPr bwMode="auto">
          <a:xfrm flipH="1">
            <a:off x="2144078" y="3391535"/>
            <a:ext cx="501650" cy="2730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895" name="AutoShape 79"/>
          <p:cNvCxnSpPr>
            <a:cxnSpLocks noChangeShapeType="1"/>
            <a:stCxn id="290884" idx="5"/>
            <a:endCxn id="290885" idx="0"/>
          </p:cNvCxnSpPr>
          <p:nvPr/>
        </p:nvCxnSpPr>
        <p:spPr bwMode="auto">
          <a:xfrm>
            <a:off x="2144078" y="3772535"/>
            <a:ext cx="3270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896" name="AutoShape 80"/>
          <p:cNvCxnSpPr>
            <a:cxnSpLocks noChangeShapeType="1"/>
            <a:stCxn id="290884" idx="3"/>
            <a:endCxn id="290886" idx="7"/>
          </p:cNvCxnSpPr>
          <p:nvPr/>
        </p:nvCxnSpPr>
        <p:spPr bwMode="auto">
          <a:xfrm flipH="1">
            <a:off x="1763078" y="377253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897" name="AutoShape 81"/>
          <p:cNvCxnSpPr>
            <a:cxnSpLocks noChangeShapeType="1"/>
            <a:stCxn id="290886" idx="4"/>
            <a:endCxn id="290888" idx="0"/>
          </p:cNvCxnSpPr>
          <p:nvPr/>
        </p:nvCxnSpPr>
        <p:spPr bwMode="auto">
          <a:xfrm>
            <a:off x="1709103" y="425196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898" name="AutoShape 82"/>
          <p:cNvCxnSpPr>
            <a:cxnSpLocks noChangeShapeType="1"/>
            <a:stCxn id="290885" idx="4"/>
            <a:endCxn id="290887" idx="0"/>
          </p:cNvCxnSpPr>
          <p:nvPr/>
        </p:nvCxnSpPr>
        <p:spPr bwMode="auto">
          <a:xfrm>
            <a:off x="2471103" y="425196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899" name="AutoShape 83"/>
          <p:cNvCxnSpPr>
            <a:cxnSpLocks noChangeShapeType="1"/>
            <a:stCxn id="290888" idx="5"/>
            <a:endCxn id="290891" idx="1"/>
          </p:cNvCxnSpPr>
          <p:nvPr/>
        </p:nvCxnSpPr>
        <p:spPr bwMode="auto">
          <a:xfrm>
            <a:off x="1763078" y="468693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00" name="AutoShape 84"/>
          <p:cNvCxnSpPr>
            <a:cxnSpLocks noChangeShapeType="1"/>
            <a:stCxn id="290887" idx="3"/>
            <a:endCxn id="290891" idx="7"/>
          </p:cNvCxnSpPr>
          <p:nvPr/>
        </p:nvCxnSpPr>
        <p:spPr bwMode="auto">
          <a:xfrm flipH="1">
            <a:off x="2144078" y="4686935"/>
            <a:ext cx="273050" cy="349250"/>
          </a:xfrm>
          <a:prstGeom prst="straightConnector1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01" name="AutoShape 85"/>
          <p:cNvCxnSpPr>
            <a:cxnSpLocks noChangeShapeType="1"/>
            <a:stCxn id="290891" idx="5"/>
            <a:endCxn id="290892" idx="2"/>
          </p:cNvCxnSpPr>
          <p:nvPr/>
        </p:nvCxnSpPr>
        <p:spPr bwMode="auto">
          <a:xfrm>
            <a:off x="2144078" y="5144135"/>
            <a:ext cx="5556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02" name="AutoShape 86"/>
          <p:cNvCxnSpPr>
            <a:cxnSpLocks noChangeShapeType="1"/>
            <a:stCxn id="290890" idx="4"/>
            <a:endCxn id="290892" idx="7"/>
          </p:cNvCxnSpPr>
          <p:nvPr/>
        </p:nvCxnSpPr>
        <p:spPr bwMode="auto">
          <a:xfrm flipH="1">
            <a:off x="2829878" y="4709160"/>
            <a:ext cx="403225" cy="708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03" name="AutoShape 87"/>
          <p:cNvCxnSpPr>
            <a:cxnSpLocks noChangeShapeType="1"/>
            <a:stCxn id="290889" idx="4"/>
            <a:endCxn id="290890" idx="0"/>
          </p:cNvCxnSpPr>
          <p:nvPr/>
        </p:nvCxnSpPr>
        <p:spPr bwMode="auto">
          <a:xfrm>
            <a:off x="3233103" y="425196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04" name="AutoShape 88"/>
          <p:cNvCxnSpPr>
            <a:cxnSpLocks noChangeShapeType="1"/>
            <a:stCxn id="290883" idx="4"/>
            <a:endCxn id="290889" idx="0"/>
          </p:cNvCxnSpPr>
          <p:nvPr/>
        </p:nvCxnSpPr>
        <p:spPr bwMode="auto">
          <a:xfrm>
            <a:off x="3233103" y="379476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0905" name="Oval 89"/>
          <p:cNvSpPr>
            <a:spLocks noChangeArrowheads="1"/>
          </p:cNvSpPr>
          <p:nvPr/>
        </p:nvSpPr>
        <p:spPr bwMode="auto">
          <a:xfrm>
            <a:off x="2013903" y="409956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906" name="Oval 90"/>
          <p:cNvSpPr>
            <a:spLocks noChangeArrowheads="1"/>
          </p:cNvSpPr>
          <p:nvPr/>
        </p:nvSpPr>
        <p:spPr bwMode="auto">
          <a:xfrm>
            <a:off x="2013903" y="455676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0907" name="AutoShape 91"/>
          <p:cNvCxnSpPr>
            <a:cxnSpLocks noChangeShapeType="1"/>
            <a:stCxn id="290905" idx="4"/>
            <a:endCxn id="290906" idx="0"/>
          </p:cNvCxnSpPr>
          <p:nvPr/>
        </p:nvCxnSpPr>
        <p:spPr bwMode="auto">
          <a:xfrm>
            <a:off x="2090103" y="425196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08" name="AutoShape 92"/>
          <p:cNvCxnSpPr>
            <a:cxnSpLocks noChangeShapeType="1"/>
            <a:stCxn id="290884" idx="4"/>
            <a:endCxn id="290905" idx="0"/>
          </p:cNvCxnSpPr>
          <p:nvPr/>
        </p:nvCxnSpPr>
        <p:spPr bwMode="auto">
          <a:xfrm>
            <a:off x="2090103" y="379476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09" name="AutoShape 93"/>
          <p:cNvCxnSpPr>
            <a:cxnSpLocks noChangeShapeType="1"/>
            <a:stCxn id="290906" idx="4"/>
            <a:endCxn id="290891" idx="0"/>
          </p:cNvCxnSpPr>
          <p:nvPr/>
        </p:nvCxnSpPr>
        <p:spPr bwMode="auto">
          <a:xfrm>
            <a:off x="2090103" y="470916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0910" name="Text Box 94"/>
          <p:cNvSpPr txBox="1">
            <a:spLocks noChangeArrowheads="1"/>
          </p:cNvSpPr>
          <p:nvPr/>
        </p:nvSpPr>
        <p:spPr bwMode="auto">
          <a:xfrm>
            <a:off x="2438400" y="238379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90911" name="Text Box 95"/>
          <p:cNvSpPr txBox="1">
            <a:spLocks noChangeArrowheads="1"/>
          </p:cNvSpPr>
          <p:nvPr/>
        </p:nvSpPr>
        <p:spPr bwMode="auto">
          <a:xfrm>
            <a:off x="1767840" y="348996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90912" name="Text Box 96"/>
          <p:cNvSpPr txBox="1">
            <a:spLocks noChangeArrowheads="1"/>
          </p:cNvSpPr>
          <p:nvPr/>
        </p:nvSpPr>
        <p:spPr bwMode="auto">
          <a:xfrm>
            <a:off x="1386840" y="393128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90913" name="Text Box 97"/>
          <p:cNvSpPr txBox="1">
            <a:spLocks noChangeArrowheads="1"/>
          </p:cNvSpPr>
          <p:nvPr/>
        </p:nvSpPr>
        <p:spPr bwMode="auto">
          <a:xfrm>
            <a:off x="1386840" y="438848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90914" name="Text Box 98"/>
          <p:cNvSpPr txBox="1">
            <a:spLocks noChangeArrowheads="1"/>
          </p:cNvSpPr>
          <p:nvPr/>
        </p:nvSpPr>
        <p:spPr bwMode="auto">
          <a:xfrm>
            <a:off x="1767840" y="394716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0915" name="Text Box 99"/>
          <p:cNvSpPr txBox="1">
            <a:spLocks noChangeArrowheads="1"/>
          </p:cNvSpPr>
          <p:nvPr/>
        </p:nvSpPr>
        <p:spPr bwMode="auto">
          <a:xfrm>
            <a:off x="1750378" y="440436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0916" name="Text Box 100"/>
          <p:cNvSpPr txBox="1">
            <a:spLocks noChangeArrowheads="1"/>
          </p:cNvSpPr>
          <p:nvPr/>
        </p:nvSpPr>
        <p:spPr bwMode="auto">
          <a:xfrm>
            <a:off x="2148840" y="394716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290917" name="Text Box 101"/>
          <p:cNvSpPr txBox="1">
            <a:spLocks noChangeArrowheads="1"/>
          </p:cNvSpPr>
          <p:nvPr/>
        </p:nvSpPr>
        <p:spPr bwMode="auto">
          <a:xfrm>
            <a:off x="2148840" y="431228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8</a:t>
            </a:r>
          </a:p>
        </p:txBody>
      </p:sp>
      <p:sp>
        <p:nvSpPr>
          <p:cNvPr id="290918" name="Text Box 102"/>
          <p:cNvSpPr txBox="1">
            <a:spLocks noChangeArrowheads="1"/>
          </p:cNvSpPr>
          <p:nvPr/>
        </p:nvSpPr>
        <p:spPr bwMode="auto">
          <a:xfrm>
            <a:off x="1709103" y="492188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9</a:t>
            </a:r>
          </a:p>
        </p:txBody>
      </p:sp>
      <p:sp>
        <p:nvSpPr>
          <p:cNvPr id="290919" name="Text Box 103"/>
          <p:cNvSpPr txBox="1">
            <a:spLocks noChangeArrowheads="1"/>
          </p:cNvSpPr>
          <p:nvPr/>
        </p:nvSpPr>
        <p:spPr bwMode="auto">
          <a:xfrm>
            <a:off x="2606040" y="3489960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290920" name="Text Box 104"/>
          <p:cNvSpPr txBox="1">
            <a:spLocks noChangeArrowheads="1"/>
          </p:cNvSpPr>
          <p:nvPr/>
        </p:nvSpPr>
        <p:spPr bwMode="auto">
          <a:xfrm>
            <a:off x="2775903" y="4007485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11</a:t>
            </a:r>
          </a:p>
        </p:txBody>
      </p:sp>
      <p:sp>
        <p:nvSpPr>
          <p:cNvPr id="290921" name="Text Box 105"/>
          <p:cNvSpPr txBox="1">
            <a:spLocks noChangeArrowheads="1"/>
          </p:cNvSpPr>
          <p:nvPr/>
        </p:nvSpPr>
        <p:spPr bwMode="auto">
          <a:xfrm>
            <a:off x="2775903" y="4464685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12</a:t>
            </a:r>
          </a:p>
        </p:txBody>
      </p:sp>
      <p:sp>
        <p:nvSpPr>
          <p:cNvPr id="290922" name="Text Box 106"/>
          <p:cNvSpPr txBox="1">
            <a:spLocks noChangeArrowheads="1"/>
          </p:cNvSpPr>
          <p:nvPr/>
        </p:nvSpPr>
        <p:spPr bwMode="auto">
          <a:xfrm>
            <a:off x="2242503" y="5379085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13</a:t>
            </a:r>
          </a:p>
        </p:txBody>
      </p:sp>
      <p:sp>
        <p:nvSpPr>
          <p:cNvPr id="290923" name="Oval 107"/>
          <p:cNvSpPr>
            <a:spLocks noChangeArrowheads="1"/>
          </p:cNvSpPr>
          <p:nvPr/>
        </p:nvSpPr>
        <p:spPr bwMode="auto">
          <a:xfrm>
            <a:off x="5976303" y="325501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924" name="Oval 108"/>
          <p:cNvSpPr>
            <a:spLocks noChangeArrowheads="1"/>
          </p:cNvSpPr>
          <p:nvPr/>
        </p:nvSpPr>
        <p:spPr bwMode="auto">
          <a:xfrm>
            <a:off x="6509703" y="363601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925" name="Oval 109"/>
          <p:cNvSpPr>
            <a:spLocks noChangeArrowheads="1"/>
          </p:cNvSpPr>
          <p:nvPr/>
        </p:nvSpPr>
        <p:spPr bwMode="auto">
          <a:xfrm>
            <a:off x="5366703" y="363601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926" name="Oval 110"/>
          <p:cNvSpPr>
            <a:spLocks noChangeArrowheads="1"/>
          </p:cNvSpPr>
          <p:nvPr/>
        </p:nvSpPr>
        <p:spPr bwMode="auto">
          <a:xfrm>
            <a:off x="5747703" y="409321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927" name="Oval 111"/>
          <p:cNvSpPr>
            <a:spLocks noChangeArrowheads="1"/>
          </p:cNvSpPr>
          <p:nvPr/>
        </p:nvSpPr>
        <p:spPr bwMode="auto">
          <a:xfrm>
            <a:off x="4985703" y="409321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928" name="Oval 112"/>
          <p:cNvSpPr>
            <a:spLocks noChangeArrowheads="1"/>
          </p:cNvSpPr>
          <p:nvPr/>
        </p:nvSpPr>
        <p:spPr bwMode="auto">
          <a:xfrm>
            <a:off x="5747703" y="455041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929" name="Oval 113"/>
          <p:cNvSpPr>
            <a:spLocks noChangeArrowheads="1"/>
          </p:cNvSpPr>
          <p:nvPr/>
        </p:nvSpPr>
        <p:spPr bwMode="auto">
          <a:xfrm>
            <a:off x="4985703" y="455041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930" name="Oval 114"/>
          <p:cNvSpPr>
            <a:spLocks noChangeArrowheads="1"/>
          </p:cNvSpPr>
          <p:nvPr/>
        </p:nvSpPr>
        <p:spPr bwMode="auto">
          <a:xfrm>
            <a:off x="6509703" y="409321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931" name="Oval 115"/>
          <p:cNvSpPr>
            <a:spLocks noChangeArrowheads="1"/>
          </p:cNvSpPr>
          <p:nvPr/>
        </p:nvSpPr>
        <p:spPr bwMode="auto">
          <a:xfrm>
            <a:off x="6509703" y="455041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932" name="Oval 116"/>
          <p:cNvSpPr>
            <a:spLocks noChangeArrowheads="1"/>
          </p:cNvSpPr>
          <p:nvPr/>
        </p:nvSpPr>
        <p:spPr bwMode="auto">
          <a:xfrm>
            <a:off x="5366703" y="500761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933" name="Oval 117"/>
          <p:cNvSpPr>
            <a:spLocks noChangeArrowheads="1"/>
          </p:cNvSpPr>
          <p:nvPr/>
        </p:nvSpPr>
        <p:spPr bwMode="auto">
          <a:xfrm>
            <a:off x="6052503" y="538861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0934" name="AutoShape 118"/>
          <p:cNvCxnSpPr>
            <a:cxnSpLocks noChangeShapeType="1"/>
            <a:stCxn id="290923" idx="5"/>
            <a:endCxn id="290924" idx="0"/>
          </p:cNvCxnSpPr>
          <p:nvPr/>
        </p:nvCxnSpPr>
        <p:spPr bwMode="auto">
          <a:xfrm>
            <a:off x="6106478" y="3385185"/>
            <a:ext cx="47942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35" name="AutoShape 119"/>
          <p:cNvCxnSpPr>
            <a:cxnSpLocks noChangeShapeType="1"/>
            <a:stCxn id="290923" idx="3"/>
            <a:endCxn id="290925" idx="7"/>
          </p:cNvCxnSpPr>
          <p:nvPr/>
        </p:nvCxnSpPr>
        <p:spPr bwMode="auto">
          <a:xfrm flipH="1">
            <a:off x="5496878" y="3385185"/>
            <a:ext cx="501650" cy="2730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36" name="AutoShape 120"/>
          <p:cNvCxnSpPr>
            <a:cxnSpLocks noChangeShapeType="1"/>
            <a:stCxn id="290925" idx="5"/>
            <a:endCxn id="290926" idx="0"/>
          </p:cNvCxnSpPr>
          <p:nvPr/>
        </p:nvCxnSpPr>
        <p:spPr bwMode="auto">
          <a:xfrm>
            <a:off x="5496878" y="3766185"/>
            <a:ext cx="3270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37" name="AutoShape 121"/>
          <p:cNvCxnSpPr>
            <a:cxnSpLocks noChangeShapeType="1"/>
            <a:stCxn id="290925" idx="3"/>
            <a:endCxn id="290927" idx="7"/>
          </p:cNvCxnSpPr>
          <p:nvPr/>
        </p:nvCxnSpPr>
        <p:spPr bwMode="auto">
          <a:xfrm flipH="1">
            <a:off x="5115878" y="376618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38" name="AutoShape 122"/>
          <p:cNvCxnSpPr>
            <a:cxnSpLocks noChangeShapeType="1"/>
            <a:stCxn id="290927" idx="4"/>
            <a:endCxn id="290929" idx="0"/>
          </p:cNvCxnSpPr>
          <p:nvPr/>
        </p:nvCxnSpPr>
        <p:spPr bwMode="auto">
          <a:xfrm>
            <a:off x="5061903" y="424561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39" name="AutoShape 123"/>
          <p:cNvCxnSpPr>
            <a:cxnSpLocks noChangeShapeType="1"/>
            <a:stCxn id="290926" idx="4"/>
            <a:endCxn id="290928" idx="0"/>
          </p:cNvCxnSpPr>
          <p:nvPr/>
        </p:nvCxnSpPr>
        <p:spPr bwMode="auto">
          <a:xfrm>
            <a:off x="5823903" y="424561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40" name="AutoShape 124"/>
          <p:cNvCxnSpPr>
            <a:cxnSpLocks noChangeShapeType="1"/>
            <a:stCxn id="290929" idx="5"/>
            <a:endCxn id="290932" idx="1"/>
          </p:cNvCxnSpPr>
          <p:nvPr/>
        </p:nvCxnSpPr>
        <p:spPr bwMode="auto">
          <a:xfrm>
            <a:off x="5115878" y="468058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41" name="AutoShape 125"/>
          <p:cNvCxnSpPr>
            <a:cxnSpLocks noChangeShapeType="1"/>
            <a:stCxn id="290928" idx="3"/>
            <a:endCxn id="290932" idx="7"/>
          </p:cNvCxnSpPr>
          <p:nvPr/>
        </p:nvCxnSpPr>
        <p:spPr bwMode="auto">
          <a:xfrm flipH="1">
            <a:off x="5496878" y="468058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42" name="AutoShape 126"/>
          <p:cNvCxnSpPr>
            <a:cxnSpLocks noChangeShapeType="1"/>
            <a:stCxn id="290932" idx="5"/>
            <a:endCxn id="290933" idx="2"/>
          </p:cNvCxnSpPr>
          <p:nvPr/>
        </p:nvCxnSpPr>
        <p:spPr bwMode="auto">
          <a:xfrm>
            <a:off x="5496878" y="5137785"/>
            <a:ext cx="5556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43" name="AutoShape 127"/>
          <p:cNvCxnSpPr>
            <a:cxnSpLocks noChangeShapeType="1"/>
            <a:stCxn id="290931" idx="4"/>
            <a:endCxn id="290933" idx="7"/>
          </p:cNvCxnSpPr>
          <p:nvPr/>
        </p:nvCxnSpPr>
        <p:spPr bwMode="auto">
          <a:xfrm flipH="1">
            <a:off x="6182678" y="4702810"/>
            <a:ext cx="403225" cy="708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44" name="AutoShape 128"/>
          <p:cNvCxnSpPr>
            <a:cxnSpLocks noChangeShapeType="1"/>
            <a:stCxn id="290930" idx="4"/>
            <a:endCxn id="290931" idx="0"/>
          </p:cNvCxnSpPr>
          <p:nvPr/>
        </p:nvCxnSpPr>
        <p:spPr bwMode="auto">
          <a:xfrm>
            <a:off x="6585903" y="424561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45" name="AutoShape 129"/>
          <p:cNvCxnSpPr>
            <a:cxnSpLocks noChangeShapeType="1"/>
            <a:stCxn id="290924" idx="4"/>
            <a:endCxn id="290930" idx="0"/>
          </p:cNvCxnSpPr>
          <p:nvPr/>
        </p:nvCxnSpPr>
        <p:spPr bwMode="auto">
          <a:xfrm>
            <a:off x="6585903" y="378841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0946" name="Oval 130"/>
          <p:cNvSpPr>
            <a:spLocks noChangeArrowheads="1"/>
          </p:cNvSpPr>
          <p:nvPr/>
        </p:nvSpPr>
        <p:spPr bwMode="auto">
          <a:xfrm>
            <a:off x="5366703" y="409321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947" name="Oval 131"/>
          <p:cNvSpPr>
            <a:spLocks noChangeArrowheads="1"/>
          </p:cNvSpPr>
          <p:nvPr/>
        </p:nvSpPr>
        <p:spPr bwMode="auto">
          <a:xfrm>
            <a:off x="5366703" y="455041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0948" name="AutoShape 132"/>
          <p:cNvCxnSpPr>
            <a:cxnSpLocks noChangeShapeType="1"/>
            <a:stCxn id="290946" idx="4"/>
            <a:endCxn id="290947" idx="0"/>
          </p:cNvCxnSpPr>
          <p:nvPr/>
        </p:nvCxnSpPr>
        <p:spPr bwMode="auto">
          <a:xfrm>
            <a:off x="5442903" y="424561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49" name="AutoShape 133"/>
          <p:cNvCxnSpPr>
            <a:cxnSpLocks noChangeShapeType="1"/>
            <a:stCxn id="290925" idx="4"/>
            <a:endCxn id="290946" idx="0"/>
          </p:cNvCxnSpPr>
          <p:nvPr/>
        </p:nvCxnSpPr>
        <p:spPr bwMode="auto">
          <a:xfrm>
            <a:off x="5442903" y="378841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50" name="AutoShape 134"/>
          <p:cNvCxnSpPr>
            <a:cxnSpLocks noChangeShapeType="1"/>
            <a:stCxn id="290947" idx="4"/>
            <a:endCxn id="290932" idx="0"/>
          </p:cNvCxnSpPr>
          <p:nvPr/>
        </p:nvCxnSpPr>
        <p:spPr bwMode="auto">
          <a:xfrm>
            <a:off x="5442903" y="4702810"/>
            <a:ext cx="0" cy="304800"/>
          </a:xfrm>
          <a:prstGeom prst="straightConnector1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0951" name="Text Box 135"/>
          <p:cNvSpPr txBox="1">
            <a:spLocks noChangeArrowheads="1"/>
          </p:cNvSpPr>
          <p:nvPr/>
        </p:nvSpPr>
        <p:spPr bwMode="auto">
          <a:xfrm>
            <a:off x="5791200" y="237744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90952" name="Text Box 136"/>
          <p:cNvSpPr txBox="1">
            <a:spLocks noChangeArrowheads="1"/>
          </p:cNvSpPr>
          <p:nvPr/>
        </p:nvSpPr>
        <p:spPr bwMode="auto">
          <a:xfrm>
            <a:off x="5120640" y="348361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90953" name="Text Box 137"/>
          <p:cNvSpPr txBox="1">
            <a:spLocks noChangeArrowheads="1"/>
          </p:cNvSpPr>
          <p:nvPr/>
        </p:nvSpPr>
        <p:spPr bwMode="auto">
          <a:xfrm>
            <a:off x="4739640" y="392493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90954" name="Text Box 138"/>
          <p:cNvSpPr txBox="1">
            <a:spLocks noChangeArrowheads="1"/>
          </p:cNvSpPr>
          <p:nvPr/>
        </p:nvSpPr>
        <p:spPr bwMode="auto">
          <a:xfrm>
            <a:off x="4739640" y="4382135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90955" name="Text Box 139"/>
          <p:cNvSpPr txBox="1">
            <a:spLocks noChangeArrowheads="1"/>
          </p:cNvSpPr>
          <p:nvPr/>
        </p:nvSpPr>
        <p:spPr bwMode="auto">
          <a:xfrm>
            <a:off x="5120640" y="394081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90956" name="Text Box 140"/>
          <p:cNvSpPr txBox="1">
            <a:spLocks noChangeArrowheads="1"/>
          </p:cNvSpPr>
          <p:nvPr/>
        </p:nvSpPr>
        <p:spPr bwMode="auto">
          <a:xfrm>
            <a:off x="5138103" y="438213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90957" name="Text Box 141"/>
          <p:cNvSpPr txBox="1">
            <a:spLocks noChangeArrowheads="1"/>
          </p:cNvSpPr>
          <p:nvPr/>
        </p:nvSpPr>
        <p:spPr bwMode="auto">
          <a:xfrm>
            <a:off x="5519103" y="394081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90958" name="Text Box 142"/>
          <p:cNvSpPr txBox="1">
            <a:spLocks noChangeArrowheads="1"/>
          </p:cNvSpPr>
          <p:nvPr/>
        </p:nvSpPr>
        <p:spPr bwMode="auto">
          <a:xfrm>
            <a:off x="5501640" y="425196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90959" name="Text Box 143"/>
          <p:cNvSpPr txBox="1">
            <a:spLocks noChangeArrowheads="1"/>
          </p:cNvSpPr>
          <p:nvPr/>
        </p:nvSpPr>
        <p:spPr bwMode="auto">
          <a:xfrm>
            <a:off x="5061903" y="491553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0960" name="Text Box 144"/>
          <p:cNvSpPr txBox="1">
            <a:spLocks noChangeArrowheads="1"/>
          </p:cNvSpPr>
          <p:nvPr/>
        </p:nvSpPr>
        <p:spPr bwMode="auto">
          <a:xfrm>
            <a:off x="6204903" y="3559810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90961" name="Text Box 145"/>
          <p:cNvSpPr txBox="1">
            <a:spLocks noChangeArrowheads="1"/>
          </p:cNvSpPr>
          <p:nvPr/>
        </p:nvSpPr>
        <p:spPr bwMode="auto">
          <a:xfrm>
            <a:off x="6204903" y="400113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0962" name="Text Box 146"/>
          <p:cNvSpPr txBox="1">
            <a:spLocks noChangeArrowheads="1"/>
          </p:cNvSpPr>
          <p:nvPr/>
        </p:nvSpPr>
        <p:spPr bwMode="auto">
          <a:xfrm>
            <a:off x="6187440" y="4404360"/>
            <a:ext cx="322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0963" name="Text Box 147"/>
          <p:cNvSpPr txBox="1">
            <a:spLocks noChangeArrowheads="1"/>
          </p:cNvSpPr>
          <p:nvPr/>
        </p:nvSpPr>
        <p:spPr bwMode="auto">
          <a:xfrm>
            <a:off x="5595303" y="5372735"/>
            <a:ext cx="32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cxnSp>
        <p:nvCxnSpPr>
          <p:cNvPr id="290965" name="AutoShape 149"/>
          <p:cNvCxnSpPr>
            <a:cxnSpLocks noChangeShapeType="1"/>
            <a:stCxn id="290906" idx="6"/>
            <a:endCxn id="290887" idx="2"/>
          </p:cNvCxnSpPr>
          <p:nvPr/>
        </p:nvCxnSpPr>
        <p:spPr bwMode="auto">
          <a:xfrm>
            <a:off x="2166303" y="4632960"/>
            <a:ext cx="228600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67" name="AutoShape 151"/>
          <p:cNvCxnSpPr>
            <a:cxnSpLocks noChangeShapeType="1"/>
            <a:endCxn id="290928" idx="2"/>
          </p:cNvCxnSpPr>
          <p:nvPr/>
        </p:nvCxnSpPr>
        <p:spPr bwMode="auto">
          <a:xfrm>
            <a:off x="5479415" y="4578985"/>
            <a:ext cx="268288" cy="47625"/>
          </a:xfrm>
          <a:prstGeom prst="straightConnector1">
            <a:avLst/>
          </a:prstGeom>
          <a:noFill/>
          <a:ln w="28575">
            <a:solidFill>
              <a:srgbClr val="FF0000"/>
            </a:solidFill>
            <a:miter lim="800000"/>
            <a:headEnd type="triangle" w="med" len="med"/>
            <a:tailEnd/>
          </a:ln>
          <a:effectLst/>
        </p:spPr>
      </p:cxnSp>
      <p:cxnSp>
        <p:nvCxnSpPr>
          <p:cNvPr id="290968" name="AutoShape 152"/>
          <p:cNvCxnSpPr>
            <a:cxnSpLocks noChangeShapeType="1"/>
            <a:stCxn id="290928" idx="6"/>
          </p:cNvCxnSpPr>
          <p:nvPr/>
        </p:nvCxnSpPr>
        <p:spPr bwMode="auto">
          <a:xfrm flipV="1">
            <a:off x="5900103" y="3794760"/>
            <a:ext cx="668337" cy="831850"/>
          </a:xfrm>
          <a:prstGeom prst="straightConnector1">
            <a:avLst/>
          </a:prstGeom>
          <a:noFill/>
          <a:ln w="28575">
            <a:solidFill>
              <a:srgbClr val="FF0000"/>
            </a:solidFill>
            <a:miter lim="800000"/>
            <a:headEnd type="triangle" w="med" len="med"/>
            <a:tailEnd/>
          </a:ln>
          <a:effectLst/>
        </p:spPr>
      </p:cxnSp>
      <p:sp>
        <p:nvSpPr>
          <p:cNvPr id="290969" name="Text Box 153"/>
          <p:cNvSpPr txBox="1">
            <a:spLocks noChangeArrowheads="1"/>
          </p:cNvSpPr>
          <p:nvPr/>
        </p:nvSpPr>
        <p:spPr bwMode="auto">
          <a:xfrm>
            <a:off x="1370965" y="5855018"/>
            <a:ext cx="2443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Sequential Order</a:t>
            </a:r>
          </a:p>
        </p:txBody>
      </p:sp>
      <p:sp>
        <p:nvSpPr>
          <p:cNvPr id="290970" name="Text Box 154"/>
          <p:cNvSpPr txBox="1">
            <a:spLocks noChangeArrowheads="1"/>
          </p:cNvSpPr>
          <p:nvPr/>
        </p:nvSpPr>
        <p:spPr bwMode="auto">
          <a:xfrm>
            <a:off x="4968240" y="5852160"/>
            <a:ext cx="343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Prioritized Parallel Order</a:t>
            </a:r>
          </a:p>
        </p:txBody>
      </p:sp>
      <p:cxnSp>
        <p:nvCxnSpPr>
          <p:cNvPr id="290971" name="AutoShape 155"/>
          <p:cNvCxnSpPr>
            <a:cxnSpLocks noChangeShapeType="1"/>
            <a:stCxn id="290891" idx="6"/>
            <a:endCxn id="290883" idx="2"/>
          </p:cNvCxnSpPr>
          <p:nvPr/>
        </p:nvCxnSpPr>
        <p:spPr bwMode="auto">
          <a:xfrm flipV="1">
            <a:off x="2166303" y="3718560"/>
            <a:ext cx="990600" cy="13716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72" name="AutoShape 156"/>
          <p:cNvCxnSpPr>
            <a:cxnSpLocks noChangeShapeType="1"/>
            <a:stCxn id="290932" idx="6"/>
            <a:endCxn id="290931" idx="3"/>
          </p:cNvCxnSpPr>
          <p:nvPr/>
        </p:nvCxnSpPr>
        <p:spPr bwMode="auto">
          <a:xfrm flipV="1">
            <a:off x="5519103" y="4680585"/>
            <a:ext cx="1012825" cy="403225"/>
          </a:xfrm>
          <a:prstGeom prst="curvedConnector2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0975" name="AutoShape 159"/>
          <p:cNvCxnSpPr>
            <a:cxnSpLocks noChangeShapeType="1"/>
            <a:stCxn id="290883" idx="6"/>
            <a:endCxn id="290890" idx="6"/>
          </p:cNvCxnSpPr>
          <p:nvPr/>
        </p:nvCxnSpPr>
        <p:spPr bwMode="auto">
          <a:xfrm>
            <a:off x="3309303" y="3718560"/>
            <a:ext cx="1587" cy="914400"/>
          </a:xfrm>
          <a:prstGeom prst="curvedConnector3">
            <a:avLst>
              <a:gd name="adj1" fmla="val 14400000"/>
            </a:avLst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 </a:t>
            </a:r>
            <a:r>
              <a:rPr lang="en-US" dirty="0" smtClean="0"/>
              <a:t>sketch </a:t>
            </a:r>
            <a:r>
              <a:rPr lang="en-US" dirty="0"/>
              <a:t>(by example)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97280"/>
            <a:ext cx="6477000" cy="46482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dirty="0"/>
              <a:t>Imagine reserving PD of cache just for premature nodes—moved to regular cache when they become mature.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dirty="0"/>
              <a:t>As long as A has executed, but not </a:t>
            </a:r>
            <a:r>
              <a:rPr lang="en-US" dirty="0" smtClean="0"/>
              <a:t>node D</a:t>
            </a:r>
            <a:r>
              <a:rPr lang="en-US" dirty="0"/>
              <a:t>, A is in the “special cache”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dirty="0"/>
              <a:t>When A becomes mature, prioritize according to sequential order with respect to mature nodes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dirty="0"/>
              <a:t>Will be there for E since we have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“regular cache” and any premature nodes go to the special cache</a:t>
            </a:r>
          </a:p>
        </p:txBody>
      </p:sp>
      <p:sp>
        <p:nvSpPr>
          <p:cNvPr id="297007" name="Oval 47"/>
          <p:cNvSpPr>
            <a:spLocks noChangeArrowheads="1"/>
          </p:cNvSpPr>
          <p:nvPr/>
        </p:nvSpPr>
        <p:spPr bwMode="auto">
          <a:xfrm>
            <a:off x="7924800" y="21577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08" name="Oval 48"/>
          <p:cNvSpPr>
            <a:spLocks noChangeArrowheads="1"/>
          </p:cNvSpPr>
          <p:nvPr/>
        </p:nvSpPr>
        <p:spPr bwMode="auto">
          <a:xfrm>
            <a:off x="8458200" y="253873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09" name="Oval 49"/>
          <p:cNvSpPr>
            <a:spLocks noChangeArrowheads="1"/>
          </p:cNvSpPr>
          <p:nvPr/>
        </p:nvSpPr>
        <p:spPr bwMode="auto">
          <a:xfrm>
            <a:off x="7315200" y="25387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0" name="Oval 50"/>
          <p:cNvSpPr>
            <a:spLocks noChangeArrowheads="1"/>
          </p:cNvSpPr>
          <p:nvPr/>
        </p:nvSpPr>
        <p:spPr bwMode="auto">
          <a:xfrm>
            <a:off x="7696200" y="29959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1" name="Oval 51"/>
          <p:cNvSpPr>
            <a:spLocks noChangeArrowheads="1"/>
          </p:cNvSpPr>
          <p:nvPr/>
        </p:nvSpPr>
        <p:spPr bwMode="auto">
          <a:xfrm>
            <a:off x="6934200" y="29959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2" name="Oval 52"/>
          <p:cNvSpPr>
            <a:spLocks noChangeArrowheads="1"/>
          </p:cNvSpPr>
          <p:nvPr/>
        </p:nvSpPr>
        <p:spPr bwMode="auto">
          <a:xfrm>
            <a:off x="7696200" y="345313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3" name="Oval 53"/>
          <p:cNvSpPr>
            <a:spLocks noChangeArrowheads="1"/>
          </p:cNvSpPr>
          <p:nvPr/>
        </p:nvSpPr>
        <p:spPr bwMode="auto">
          <a:xfrm>
            <a:off x="6934200" y="34531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4" name="Oval 54"/>
          <p:cNvSpPr>
            <a:spLocks noChangeArrowheads="1"/>
          </p:cNvSpPr>
          <p:nvPr/>
        </p:nvSpPr>
        <p:spPr bwMode="auto">
          <a:xfrm>
            <a:off x="8458200" y="29959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5" name="Oval 55"/>
          <p:cNvSpPr>
            <a:spLocks noChangeArrowheads="1"/>
          </p:cNvSpPr>
          <p:nvPr/>
        </p:nvSpPr>
        <p:spPr bwMode="auto">
          <a:xfrm>
            <a:off x="8458200" y="34531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6" name="Oval 56"/>
          <p:cNvSpPr>
            <a:spLocks noChangeArrowheads="1"/>
          </p:cNvSpPr>
          <p:nvPr/>
        </p:nvSpPr>
        <p:spPr bwMode="auto">
          <a:xfrm>
            <a:off x="7315200" y="391033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7" name="Oval 57"/>
          <p:cNvSpPr>
            <a:spLocks noChangeArrowheads="1"/>
          </p:cNvSpPr>
          <p:nvPr/>
        </p:nvSpPr>
        <p:spPr bwMode="auto">
          <a:xfrm>
            <a:off x="8001000" y="42913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018" name="AutoShape 58"/>
          <p:cNvCxnSpPr>
            <a:cxnSpLocks noChangeShapeType="1"/>
            <a:stCxn id="297007" idx="5"/>
            <a:endCxn id="297008" idx="0"/>
          </p:cNvCxnSpPr>
          <p:nvPr/>
        </p:nvCxnSpPr>
        <p:spPr bwMode="auto">
          <a:xfrm>
            <a:off x="8054975" y="2287905"/>
            <a:ext cx="479425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7019" name="AutoShape 59"/>
          <p:cNvCxnSpPr>
            <a:cxnSpLocks noChangeShapeType="1"/>
            <a:stCxn id="297007" idx="3"/>
            <a:endCxn id="297009" idx="7"/>
          </p:cNvCxnSpPr>
          <p:nvPr/>
        </p:nvCxnSpPr>
        <p:spPr bwMode="auto">
          <a:xfrm flipH="1">
            <a:off x="7445375" y="2287905"/>
            <a:ext cx="501650" cy="2730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7020" name="AutoShape 60"/>
          <p:cNvCxnSpPr>
            <a:cxnSpLocks noChangeShapeType="1"/>
            <a:stCxn id="297009" idx="5"/>
            <a:endCxn id="297010" idx="0"/>
          </p:cNvCxnSpPr>
          <p:nvPr/>
        </p:nvCxnSpPr>
        <p:spPr bwMode="auto">
          <a:xfrm>
            <a:off x="7445375" y="2668905"/>
            <a:ext cx="3270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7021" name="AutoShape 61"/>
          <p:cNvCxnSpPr>
            <a:cxnSpLocks noChangeShapeType="1"/>
            <a:stCxn id="297009" idx="3"/>
            <a:endCxn id="297011" idx="7"/>
          </p:cNvCxnSpPr>
          <p:nvPr/>
        </p:nvCxnSpPr>
        <p:spPr bwMode="auto">
          <a:xfrm flipH="1">
            <a:off x="7064375" y="266890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7022" name="AutoShape 62"/>
          <p:cNvCxnSpPr>
            <a:cxnSpLocks noChangeShapeType="1"/>
            <a:stCxn id="297011" idx="4"/>
            <a:endCxn id="297013" idx="0"/>
          </p:cNvCxnSpPr>
          <p:nvPr/>
        </p:nvCxnSpPr>
        <p:spPr bwMode="auto">
          <a:xfrm>
            <a:off x="7010400" y="314833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7023" name="AutoShape 63"/>
          <p:cNvCxnSpPr>
            <a:cxnSpLocks noChangeShapeType="1"/>
            <a:stCxn id="297010" idx="4"/>
            <a:endCxn id="297012" idx="0"/>
          </p:cNvCxnSpPr>
          <p:nvPr/>
        </p:nvCxnSpPr>
        <p:spPr bwMode="auto">
          <a:xfrm>
            <a:off x="7772400" y="314833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7024" name="AutoShape 64"/>
          <p:cNvCxnSpPr>
            <a:cxnSpLocks noChangeShapeType="1"/>
            <a:stCxn id="297013" idx="5"/>
            <a:endCxn id="297016" idx="1"/>
          </p:cNvCxnSpPr>
          <p:nvPr/>
        </p:nvCxnSpPr>
        <p:spPr bwMode="auto">
          <a:xfrm>
            <a:off x="7064375" y="358330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7025" name="AutoShape 65"/>
          <p:cNvCxnSpPr>
            <a:cxnSpLocks noChangeShapeType="1"/>
            <a:stCxn id="297012" idx="3"/>
            <a:endCxn id="297016" idx="7"/>
          </p:cNvCxnSpPr>
          <p:nvPr/>
        </p:nvCxnSpPr>
        <p:spPr bwMode="auto">
          <a:xfrm flipH="1">
            <a:off x="7445375" y="3583305"/>
            <a:ext cx="27305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7026" name="AutoShape 66"/>
          <p:cNvCxnSpPr>
            <a:cxnSpLocks noChangeShapeType="1"/>
            <a:stCxn id="297016" idx="5"/>
            <a:endCxn id="297017" idx="2"/>
          </p:cNvCxnSpPr>
          <p:nvPr/>
        </p:nvCxnSpPr>
        <p:spPr bwMode="auto">
          <a:xfrm>
            <a:off x="7445375" y="4040505"/>
            <a:ext cx="55562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7027" name="AutoShape 67"/>
          <p:cNvCxnSpPr>
            <a:cxnSpLocks noChangeShapeType="1"/>
            <a:stCxn id="297015" idx="4"/>
            <a:endCxn id="297017" idx="7"/>
          </p:cNvCxnSpPr>
          <p:nvPr/>
        </p:nvCxnSpPr>
        <p:spPr bwMode="auto">
          <a:xfrm flipH="1">
            <a:off x="8131175" y="3605530"/>
            <a:ext cx="403225" cy="708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7028" name="AutoShape 68"/>
          <p:cNvCxnSpPr>
            <a:cxnSpLocks noChangeShapeType="1"/>
            <a:stCxn id="297014" idx="4"/>
            <a:endCxn id="297015" idx="0"/>
          </p:cNvCxnSpPr>
          <p:nvPr/>
        </p:nvCxnSpPr>
        <p:spPr bwMode="auto">
          <a:xfrm>
            <a:off x="8534400" y="314833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7029" name="AutoShape 69"/>
          <p:cNvCxnSpPr>
            <a:cxnSpLocks noChangeShapeType="1"/>
            <a:stCxn id="297008" idx="4"/>
            <a:endCxn id="297014" idx="0"/>
          </p:cNvCxnSpPr>
          <p:nvPr/>
        </p:nvCxnSpPr>
        <p:spPr bwMode="auto">
          <a:xfrm>
            <a:off x="8534400" y="269113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7030" name="Oval 70"/>
          <p:cNvSpPr>
            <a:spLocks noChangeArrowheads="1"/>
          </p:cNvSpPr>
          <p:nvPr/>
        </p:nvSpPr>
        <p:spPr bwMode="auto">
          <a:xfrm>
            <a:off x="7315200" y="299593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31" name="Oval 71"/>
          <p:cNvSpPr>
            <a:spLocks noChangeArrowheads="1"/>
          </p:cNvSpPr>
          <p:nvPr/>
        </p:nvSpPr>
        <p:spPr bwMode="auto">
          <a:xfrm>
            <a:off x="7315200" y="345313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032" name="AutoShape 72"/>
          <p:cNvCxnSpPr>
            <a:cxnSpLocks noChangeShapeType="1"/>
            <a:stCxn id="297030" idx="4"/>
            <a:endCxn id="297031" idx="0"/>
          </p:cNvCxnSpPr>
          <p:nvPr/>
        </p:nvCxnSpPr>
        <p:spPr bwMode="auto">
          <a:xfrm>
            <a:off x="7391400" y="314833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7033" name="AutoShape 73"/>
          <p:cNvCxnSpPr>
            <a:cxnSpLocks noChangeShapeType="1"/>
            <a:stCxn id="297009" idx="4"/>
            <a:endCxn id="297030" idx="0"/>
          </p:cNvCxnSpPr>
          <p:nvPr/>
        </p:nvCxnSpPr>
        <p:spPr bwMode="auto">
          <a:xfrm>
            <a:off x="7391400" y="269113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97034" name="AutoShape 74"/>
          <p:cNvCxnSpPr>
            <a:cxnSpLocks noChangeShapeType="1"/>
            <a:stCxn id="297031" idx="4"/>
            <a:endCxn id="297016" idx="0"/>
          </p:cNvCxnSpPr>
          <p:nvPr/>
        </p:nvCxnSpPr>
        <p:spPr bwMode="auto">
          <a:xfrm>
            <a:off x="7391400" y="3605530"/>
            <a:ext cx="0" cy="304800"/>
          </a:xfrm>
          <a:prstGeom prst="straightConnector1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7040" name="Text Box 80"/>
          <p:cNvSpPr txBox="1">
            <a:spLocks noChangeArrowheads="1"/>
          </p:cNvSpPr>
          <p:nvPr/>
        </p:nvSpPr>
        <p:spPr bwMode="auto">
          <a:xfrm>
            <a:off x="7086600" y="3284855"/>
            <a:ext cx="33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297042" name="Text Box 82"/>
          <p:cNvSpPr txBox="1">
            <a:spLocks noChangeArrowheads="1"/>
          </p:cNvSpPr>
          <p:nvPr/>
        </p:nvSpPr>
        <p:spPr bwMode="auto">
          <a:xfrm>
            <a:off x="7450138" y="3154680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B</a:t>
            </a:r>
          </a:p>
        </p:txBody>
      </p:sp>
      <p:sp>
        <p:nvSpPr>
          <p:cNvPr id="297043" name="Text Box 83"/>
          <p:cNvSpPr txBox="1">
            <a:spLocks noChangeArrowheads="1"/>
          </p:cNvSpPr>
          <p:nvPr/>
        </p:nvSpPr>
        <p:spPr bwMode="auto">
          <a:xfrm>
            <a:off x="7010400" y="3818255"/>
            <a:ext cx="357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D</a:t>
            </a:r>
          </a:p>
        </p:txBody>
      </p:sp>
      <p:sp>
        <p:nvSpPr>
          <p:cNvPr id="297044" name="Text Box 84"/>
          <p:cNvSpPr txBox="1">
            <a:spLocks noChangeArrowheads="1"/>
          </p:cNvSpPr>
          <p:nvPr/>
        </p:nvSpPr>
        <p:spPr bwMode="auto">
          <a:xfrm>
            <a:off x="8153400" y="2462530"/>
            <a:ext cx="33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A</a:t>
            </a:r>
          </a:p>
        </p:txBody>
      </p:sp>
      <p:cxnSp>
        <p:nvCxnSpPr>
          <p:cNvPr id="297048" name="AutoShape 88"/>
          <p:cNvCxnSpPr>
            <a:cxnSpLocks noChangeShapeType="1"/>
            <a:endCxn id="297012" idx="2"/>
          </p:cNvCxnSpPr>
          <p:nvPr/>
        </p:nvCxnSpPr>
        <p:spPr bwMode="auto">
          <a:xfrm>
            <a:off x="7427913" y="3481705"/>
            <a:ext cx="268287" cy="47625"/>
          </a:xfrm>
          <a:prstGeom prst="straightConnector1">
            <a:avLst/>
          </a:prstGeom>
          <a:noFill/>
          <a:ln w="28575">
            <a:solidFill>
              <a:srgbClr val="FF0000"/>
            </a:solidFill>
            <a:miter lim="800000"/>
            <a:headEnd type="triangle" w="med" len="med"/>
            <a:tailEnd/>
          </a:ln>
          <a:effectLst/>
        </p:spPr>
      </p:cxnSp>
      <p:cxnSp>
        <p:nvCxnSpPr>
          <p:cNvPr id="297049" name="AutoShape 89"/>
          <p:cNvCxnSpPr>
            <a:cxnSpLocks noChangeShapeType="1"/>
            <a:stCxn id="297012" idx="6"/>
          </p:cNvCxnSpPr>
          <p:nvPr/>
        </p:nvCxnSpPr>
        <p:spPr bwMode="auto">
          <a:xfrm flipV="1">
            <a:off x="7848600" y="2697480"/>
            <a:ext cx="668338" cy="831850"/>
          </a:xfrm>
          <a:prstGeom prst="straightConnector1">
            <a:avLst/>
          </a:prstGeom>
          <a:noFill/>
          <a:ln w="28575">
            <a:solidFill>
              <a:srgbClr val="FF0000"/>
            </a:solidFill>
            <a:miter lim="800000"/>
            <a:headEnd type="triangle" w="med" len="med"/>
            <a:tailEnd/>
          </a:ln>
          <a:effectLst/>
        </p:spPr>
      </p:cxnSp>
      <p:cxnSp>
        <p:nvCxnSpPr>
          <p:cNvPr id="297050" name="AutoShape 90"/>
          <p:cNvCxnSpPr>
            <a:cxnSpLocks noChangeShapeType="1"/>
            <a:stCxn id="297016" idx="6"/>
            <a:endCxn id="297015" idx="2"/>
          </p:cNvCxnSpPr>
          <p:nvPr/>
        </p:nvCxnSpPr>
        <p:spPr bwMode="auto">
          <a:xfrm flipV="1">
            <a:off x="7467600" y="3529330"/>
            <a:ext cx="990600" cy="4572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7051" name="Text Box 91"/>
          <p:cNvSpPr txBox="1">
            <a:spLocks noChangeArrowheads="1"/>
          </p:cNvSpPr>
          <p:nvPr/>
        </p:nvSpPr>
        <p:spPr bwMode="auto">
          <a:xfrm>
            <a:off x="8177213" y="3230880"/>
            <a:ext cx="327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4495800"/>
            <a:ext cx="9144000" cy="109728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Multi-cores: today, future trends, challenges</a:t>
            </a:r>
          </a:p>
          <a:p>
            <a:endParaRPr lang="en-US" sz="1000" dirty="0" smtClean="0"/>
          </a:p>
          <a:p>
            <a:r>
              <a:rPr lang="en-US" dirty="0" smtClean="0"/>
              <a:t> Computations &amp; Schedulers</a:t>
            </a:r>
          </a:p>
          <a:p>
            <a:pPr lvl="2"/>
            <a:r>
              <a:rPr lang="en-US" dirty="0" smtClean="0"/>
              <a:t>Modeling computations in work-depth framework</a:t>
            </a:r>
          </a:p>
          <a:p>
            <a:pPr lvl="2"/>
            <a:r>
              <a:rPr lang="en-US" dirty="0" smtClean="0"/>
              <a:t>Schedulers: Work Stealing &amp; PDF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Cache miss analysis on 2-level parallel hierarchy</a:t>
            </a:r>
          </a:p>
          <a:p>
            <a:pPr lvl="2"/>
            <a:r>
              <a:rPr lang="en-US" dirty="0" smtClean="0"/>
              <a:t>Private caches OR Shared cache</a:t>
            </a:r>
          </a:p>
          <a:p>
            <a:pPr lvl="2"/>
            <a:endParaRPr lang="en-US" sz="1000" dirty="0" smtClean="0"/>
          </a:p>
          <a:p>
            <a:pPr lvl="1"/>
            <a:r>
              <a:rPr lang="en-US" dirty="0" smtClean="0"/>
              <a:t>Low-depth, cache-oblivious parallel algorithms</a:t>
            </a:r>
          </a:p>
          <a:p>
            <a:pPr lvl="2"/>
            <a:r>
              <a:rPr lang="en-US" dirty="0" smtClean="0"/>
              <a:t>Sorting &amp; Graph algorithms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1 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56760"/>
            <a:ext cx="8534400" cy="1889760"/>
          </a:xfrm>
        </p:spPr>
        <p:txBody>
          <a:bodyPr>
            <a:normAutofit/>
          </a:bodyPr>
          <a:lstStyle/>
          <a:p>
            <a:r>
              <a:rPr lang="en-US" dirty="0" smtClean="0"/>
              <a:t> Programmer writes high level parallel code</a:t>
            </a:r>
          </a:p>
          <a:p>
            <a:pPr lvl="1"/>
            <a:r>
              <a:rPr lang="en-US" dirty="0" smtClean="0"/>
              <a:t>Ideally, this is portable to different machines</a:t>
            </a:r>
          </a:p>
          <a:p>
            <a:r>
              <a:rPr lang="en-US" dirty="0" smtClean="0"/>
              <a:t> A run time scheduler dynamically schedules </a:t>
            </a:r>
            <a:br>
              <a:rPr lang="en-US" dirty="0" smtClean="0"/>
            </a:br>
            <a:r>
              <a:rPr lang="en-US" dirty="0" smtClean="0"/>
              <a:t>   program tasks on to the processors</a:t>
            </a:r>
          </a:p>
          <a:p>
            <a:pPr lvl="1"/>
            <a:endParaRPr lang="en-US" dirty="0"/>
          </a:p>
        </p:txBody>
      </p:sp>
      <p:grpSp>
        <p:nvGrpSpPr>
          <p:cNvPr id="7168" name="Group 39"/>
          <p:cNvGrpSpPr/>
          <p:nvPr/>
        </p:nvGrpSpPr>
        <p:grpSpPr>
          <a:xfrm>
            <a:off x="381000" y="1676400"/>
            <a:ext cx="2743200" cy="2514600"/>
            <a:chOff x="381000" y="1676400"/>
            <a:chExt cx="2743200" cy="2514600"/>
          </a:xfrm>
        </p:grpSpPr>
        <p:sp>
          <p:nvSpPr>
            <p:cNvPr id="4" name="Rectangle 3"/>
            <p:cNvSpPr/>
            <p:nvPr/>
          </p:nvSpPr>
          <p:spPr>
            <a:xfrm>
              <a:off x="1600200" y="1676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590800" y="2514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914400" y="2438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1000" y="2819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914400" y="2819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40934" y="2133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47800" y="2819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057400" y="2514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62200" y="2895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19400" y="2895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90800" y="3276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209800" y="3657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14400" y="3200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28800" y="3962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" name="Straight Arrow Connector 17"/>
            <p:cNvCxnSpPr>
              <a:stCxn id="4" idx="2"/>
              <a:endCxn id="6" idx="0"/>
            </p:cNvCxnSpPr>
            <p:nvPr/>
          </p:nvCxnSpPr>
          <p:spPr>
            <a:xfrm rot="5400000">
              <a:off x="1143000" y="1828800"/>
              <a:ext cx="533400" cy="6858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4" idx="2"/>
              <a:endCxn id="9" idx="0"/>
            </p:cNvCxnSpPr>
            <p:nvPr/>
          </p:nvCxnSpPr>
          <p:spPr>
            <a:xfrm rot="16200000" flipH="1">
              <a:off x="2008667" y="1648933"/>
              <a:ext cx="228600" cy="740734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6" idx="2"/>
              <a:endCxn id="8" idx="0"/>
            </p:cNvCxnSpPr>
            <p:nvPr/>
          </p:nvCxnSpPr>
          <p:spPr>
            <a:xfrm rot="5400000">
              <a:off x="990600" y="2743200"/>
              <a:ext cx="152400" cy="1588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6" idx="2"/>
              <a:endCxn id="10" idx="0"/>
            </p:cNvCxnSpPr>
            <p:nvPr/>
          </p:nvCxnSpPr>
          <p:spPr>
            <a:xfrm rot="16200000" flipH="1">
              <a:off x="1257300" y="2476500"/>
              <a:ext cx="152400" cy="5334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6" idx="2"/>
              <a:endCxn id="7" idx="0"/>
            </p:cNvCxnSpPr>
            <p:nvPr/>
          </p:nvCxnSpPr>
          <p:spPr>
            <a:xfrm rot="5400000">
              <a:off x="723900" y="2476500"/>
              <a:ext cx="152400" cy="5334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8" idx="2"/>
            </p:cNvCxnSpPr>
            <p:nvPr/>
          </p:nvCxnSpPr>
          <p:spPr>
            <a:xfrm rot="5400000">
              <a:off x="990600" y="3124200"/>
              <a:ext cx="152400" cy="1588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0" idx="2"/>
              <a:endCxn id="16" idx="0"/>
            </p:cNvCxnSpPr>
            <p:nvPr/>
          </p:nvCxnSpPr>
          <p:spPr>
            <a:xfrm rot="5400000">
              <a:off x="1257300" y="2857500"/>
              <a:ext cx="152400" cy="5334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7" idx="2"/>
              <a:endCxn id="16" idx="0"/>
            </p:cNvCxnSpPr>
            <p:nvPr/>
          </p:nvCxnSpPr>
          <p:spPr>
            <a:xfrm rot="16200000" flipH="1">
              <a:off x="723900" y="2857500"/>
              <a:ext cx="152400" cy="5334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9" idx="2"/>
              <a:endCxn id="11" idx="0"/>
            </p:cNvCxnSpPr>
            <p:nvPr/>
          </p:nvCxnSpPr>
          <p:spPr>
            <a:xfrm rot="5400000">
              <a:off x="2275367" y="2296633"/>
              <a:ext cx="152400" cy="283534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9" idx="2"/>
              <a:endCxn id="5" idx="0"/>
            </p:cNvCxnSpPr>
            <p:nvPr/>
          </p:nvCxnSpPr>
          <p:spPr>
            <a:xfrm rot="16200000" flipH="1">
              <a:off x="2542067" y="2313467"/>
              <a:ext cx="152400" cy="249866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5" idx="2"/>
              <a:endCxn id="12" idx="0"/>
            </p:cNvCxnSpPr>
            <p:nvPr/>
          </p:nvCxnSpPr>
          <p:spPr>
            <a:xfrm rot="5400000">
              <a:off x="2552700" y="2705100"/>
              <a:ext cx="152400" cy="2286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5" idx="2"/>
              <a:endCxn id="13" idx="0"/>
            </p:cNvCxnSpPr>
            <p:nvPr/>
          </p:nvCxnSpPr>
          <p:spPr>
            <a:xfrm rot="16200000" flipH="1">
              <a:off x="2781300" y="2705100"/>
              <a:ext cx="152400" cy="2286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3" idx="2"/>
            </p:cNvCxnSpPr>
            <p:nvPr/>
          </p:nvCxnSpPr>
          <p:spPr>
            <a:xfrm rot="5400000">
              <a:off x="2781300" y="3086100"/>
              <a:ext cx="152400" cy="2286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2" idx="2"/>
              <a:endCxn id="14" idx="0"/>
            </p:cNvCxnSpPr>
            <p:nvPr/>
          </p:nvCxnSpPr>
          <p:spPr>
            <a:xfrm rot="16200000" flipH="1">
              <a:off x="2552700" y="3086100"/>
              <a:ext cx="152400" cy="2286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4" idx="2"/>
              <a:endCxn id="15" idx="0"/>
            </p:cNvCxnSpPr>
            <p:nvPr/>
          </p:nvCxnSpPr>
          <p:spPr>
            <a:xfrm rot="5400000">
              <a:off x="2476500" y="3390900"/>
              <a:ext cx="152400" cy="3810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11" idx="2"/>
              <a:endCxn id="15" idx="0"/>
            </p:cNvCxnSpPr>
            <p:nvPr/>
          </p:nvCxnSpPr>
          <p:spPr>
            <a:xfrm rot="16200000" flipH="1">
              <a:off x="1828800" y="3124200"/>
              <a:ext cx="914400" cy="1524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5" idx="2"/>
              <a:endCxn id="17" idx="0"/>
            </p:cNvCxnSpPr>
            <p:nvPr/>
          </p:nvCxnSpPr>
          <p:spPr>
            <a:xfrm rot="5400000">
              <a:off x="2133600" y="3733800"/>
              <a:ext cx="76200" cy="3810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6" idx="2"/>
              <a:endCxn id="17" idx="0"/>
            </p:cNvCxnSpPr>
            <p:nvPr/>
          </p:nvCxnSpPr>
          <p:spPr>
            <a:xfrm rot="16200000" flipH="1">
              <a:off x="1257300" y="3238500"/>
              <a:ext cx="533400" cy="9144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Arrow Connector 35"/>
          <p:cNvCxnSpPr/>
          <p:nvPr/>
        </p:nvCxnSpPr>
        <p:spPr>
          <a:xfrm>
            <a:off x="3276600" y="2971800"/>
            <a:ext cx="1295400" cy="1588"/>
          </a:xfrm>
          <a:prstGeom prst="straightConnector1">
            <a:avLst/>
          </a:prstGeom>
          <a:ln w="3175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200400" y="2514600"/>
            <a:ext cx="1455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Scheduler</a:t>
            </a:r>
            <a:endParaRPr lang="en-US" b="1" dirty="0"/>
          </a:p>
        </p:txBody>
      </p:sp>
      <p:pic>
        <p:nvPicPr>
          <p:cNvPr id="7170" name="Picture 2" descr="Nehalem multicore chip photo.jpg (526×363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1883" y="1295400"/>
            <a:ext cx="3951117" cy="2726722"/>
          </a:xfrm>
          <a:prstGeom prst="rect">
            <a:avLst/>
          </a:prstGeom>
          <a:noFill/>
        </p:spPr>
      </p:pic>
      <p:sp>
        <p:nvSpPr>
          <p:cNvPr id="68" name="TextBox 67"/>
          <p:cNvSpPr txBox="1"/>
          <p:nvPr/>
        </p:nvSpPr>
        <p:spPr>
          <a:xfrm>
            <a:off x="670560" y="85344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Parallel program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7680" y="853440"/>
            <a:ext cx="8229600" cy="1143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800" dirty="0" smtClean="0"/>
              <a:t> Design portable parallel programs that can be scheduled to run fast on different kinds of machines</a:t>
            </a: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endParaRPr lang="en-US" dirty="0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361113" y="2390757"/>
            <a:ext cx="2249487" cy="1724043"/>
            <a:chOff x="1471" y="2636"/>
            <a:chExt cx="2020" cy="1411"/>
          </a:xfrm>
        </p:grpSpPr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1576" y="3697"/>
              <a:ext cx="1787" cy="35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2156" y="2638"/>
              <a:ext cx="655" cy="1051"/>
              <a:chOff x="2438" y="692"/>
              <a:chExt cx="655" cy="1051"/>
            </a:xfrm>
          </p:grpSpPr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Oval 19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19" name="Text Box 20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23"/>
            <p:cNvGrpSpPr>
              <a:grpSpLocks/>
            </p:cNvGrpSpPr>
            <p:nvPr/>
          </p:nvGrpSpPr>
          <p:grpSpPr bwMode="auto">
            <a:xfrm>
              <a:off x="1471" y="2644"/>
              <a:ext cx="1914" cy="884"/>
              <a:chOff x="2438" y="692"/>
              <a:chExt cx="1914" cy="884"/>
            </a:xfrm>
          </p:grpSpPr>
          <p:sp>
            <p:nvSpPr>
              <p:cNvPr id="13" name="Line 24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Oval 25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15" name="Text Box 26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" name="Text Box 27"/>
              <p:cNvSpPr txBox="1">
                <a:spLocks noChangeArrowheads="1"/>
              </p:cNvSpPr>
              <p:nvPr/>
            </p:nvSpPr>
            <p:spPr bwMode="auto">
              <a:xfrm>
                <a:off x="2562" y="1309"/>
                <a:ext cx="1790" cy="26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1" hangingPunct="1">
                  <a:lnSpc>
                    <a:spcPct val="120000"/>
                  </a:lnSpc>
                </a:pPr>
                <a:r>
                  <a:rPr lang="en-US" sz="20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Shared Cache</a:t>
                </a: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2836" y="2636"/>
              <a:ext cx="655" cy="623"/>
              <a:chOff x="2438" y="692"/>
              <a:chExt cx="655" cy="623"/>
            </a:xfrm>
          </p:grpSpPr>
          <p:sp>
            <p:nvSpPr>
              <p:cNvPr id="10" name="Line 30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Oval 31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12" name="Text Box 32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9" name="Group 92"/>
          <p:cNvGrpSpPr/>
          <p:nvPr/>
        </p:nvGrpSpPr>
        <p:grpSpPr>
          <a:xfrm>
            <a:off x="381000" y="2403300"/>
            <a:ext cx="2266863" cy="1711500"/>
            <a:chOff x="1447800" y="3698700"/>
            <a:chExt cx="2266863" cy="1711500"/>
          </a:xfrm>
        </p:grpSpPr>
        <p:sp>
          <p:nvSpPr>
            <p:cNvPr id="62" name="Text Box 15"/>
            <p:cNvSpPr txBox="1">
              <a:spLocks noChangeArrowheads="1"/>
            </p:cNvSpPr>
            <p:nvPr/>
          </p:nvSpPr>
          <p:spPr bwMode="auto">
            <a:xfrm>
              <a:off x="1616663" y="4982930"/>
              <a:ext cx="1964737" cy="42727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Memory</a:t>
              </a:r>
              <a:endParaRPr lang="en-US" sz="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21" name="Group 29"/>
            <p:cNvGrpSpPr>
              <a:grpSpLocks/>
            </p:cNvGrpSpPr>
            <p:nvPr/>
          </p:nvGrpSpPr>
          <p:grpSpPr bwMode="auto">
            <a:xfrm>
              <a:off x="1447800" y="3698700"/>
              <a:ext cx="742863" cy="1272128"/>
              <a:chOff x="2438" y="692"/>
              <a:chExt cx="655" cy="1051"/>
            </a:xfrm>
          </p:grpSpPr>
          <p:sp>
            <p:nvSpPr>
              <p:cNvPr id="66" name="Line 30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Oval 31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68" name="Text Box 32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9" name="Text Box 33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6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" name="Line 34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" name="Group 29"/>
            <p:cNvGrpSpPr>
              <a:grpSpLocks/>
            </p:cNvGrpSpPr>
            <p:nvPr/>
          </p:nvGrpSpPr>
          <p:grpSpPr bwMode="auto">
            <a:xfrm>
              <a:off x="2209800" y="3700550"/>
              <a:ext cx="742863" cy="1272128"/>
              <a:chOff x="2438" y="692"/>
              <a:chExt cx="655" cy="1051"/>
            </a:xfrm>
          </p:grpSpPr>
          <p:sp>
            <p:nvSpPr>
              <p:cNvPr id="82" name="Line 30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Oval 31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84" name="Text Box 32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5" name="Text Box 33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6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6" name="Line 34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" name="Group 29"/>
            <p:cNvGrpSpPr>
              <a:grpSpLocks/>
            </p:cNvGrpSpPr>
            <p:nvPr/>
          </p:nvGrpSpPr>
          <p:grpSpPr bwMode="auto">
            <a:xfrm>
              <a:off x="2971800" y="3700550"/>
              <a:ext cx="742863" cy="1272128"/>
              <a:chOff x="2438" y="692"/>
              <a:chExt cx="655" cy="1051"/>
            </a:xfrm>
          </p:grpSpPr>
          <p:sp>
            <p:nvSpPr>
              <p:cNvPr id="88" name="Line 30"/>
              <p:cNvSpPr>
                <a:spLocks noChangeShapeType="1"/>
              </p:cNvSpPr>
              <p:nvPr/>
            </p:nvSpPr>
            <p:spPr bwMode="auto">
              <a:xfrm>
                <a:off x="2764" y="1149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Oval 31"/>
              <p:cNvSpPr>
                <a:spLocks noChangeArrowheads="1"/>
              </p:cNvSpPr>
              <p:nvPr/>
            </p:nvSpPr>
            <p:spPr bwMode="auto">
              <a:xfrm>
                <a:off x="2438" y="692"/>
                <a:ext cx="655" cy="456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CPU</a:t>
                </a:r>
                <a:endParaRPr lang="en-US" dirty="0"/>
              </a:p>
            </p:txBody>
          </p:sp>
          <p:sp>
            <p:nvSpPr>
              <p:cNvPr id="90" name="Text Box 32"/>
              <p:cNvSpPr txBox="1">
                <a:spLocks noChangeArrowheads="1"/>
              </p:cNvSpPr>
              <p:nvPr/>
            </p:nvSpPr>
            <p:spPr bwMode="auto">
              <a:xfrm>
                <a:off x="2502" y="757"/>
                <a:ext cx="5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1" name="Text Box 33"/>
              <p:cNvSpPr txBox="1">
                <a:spLocks noChangeArrowheads="1"/>
              </p:cNvSpPr>
              <p:nvPr/>
            </p:nvSpPr>
            <p:spPr bwMode="auto">
              <a:xfrm>
                <a:off x="2562" y="1323"/>
                <a:ext cx="408" cy="267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2" name="Line 34"/>
              <p:cNvSpPr>
                <a:spLocks noChangeShapeType="1"/>
              </p:cNvSpPr>
              <p:nvPr/>
            </p:nvSpPr>
            <p:spPr bwMode="auto">
              <a:xfrm>
                <a:off x="2765" y="1577"/>
                <a:ext cx="0" cy="16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4" name="Group 93"/>
          <p:cNvGrpSpPr/>
          <p:nvPr/>
        </p:nvGrpSpPr>
        <p:grpSpPr>
          <a:xfrm>
            <a:off x="3276600" y="2133600"/>
            <a:ext cx="2362200" cy="2286000"/>
            <a:chOff x="381000" y="1676400"/>
            <a:chExt cx="2743200" cy="2514600"/>
          </a:xfrm>
        </p:grpSpPr>
        <p:sp>
          <p:nvSpPr>
            <p:cNvPr id="95" name="Rectangle 94"/>
            <p:cNvSpPr/>
            <p:nvPr/>
          </p:nvSpPr>
          <p:spPr>
            <a:xfrm>
              <a:off x="1600200" y="1676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590800" y="2514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914400" y="2438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81000" y="2819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914400" y="2819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340934" y="2133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447800" y="2819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057400" y="2514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362200" y="2895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819400" y="2895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590800" y="3276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209800" y="36576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914400" y="3200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828800" y="3962400"/>
              <a:ext cx="304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9" name="Straight Arrow Connector 108"/>
            <p:cNvCxnSpPr>
              <a:stCxn id="95" idx="2"/>
              <a:endCxn id="97" idx="0"/>
            </p:cNvCxnSpPr>
            <p:nvPr/>
          </p:nvCxnSpPr>
          <p:spPr>
            <a:xfrm rot="5400000">
              <a:off x="1143000" y="1828800"/>
              <a:ext cx="533400" cy="6858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>
              <a:stCxn id="95" idx="2"/>
              <a:endCxn id="100" idx="0"/>
            </p:cNvCxnSpPr>
            <p:nvPr/>
          </p:nvCxnSpPr>
          <p:spPr>
            <a:xfrm rot="16200000" flipH="1">
              <a:off x="2008667" y="1648933"/>
              <a:ext cx="228600" cy="740734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97" idx="2"/>
              <a:endCxn id="99" idx="0"/>
            </p:cNvCxnSpPr>
            <p:nvPr/>
          </p:nvCxnSpPr>
          <p:spPr>
            <a:xfrm rot="5400000">
              <a:off x="990600" y="2743200"/>
              <a:ext cx="152400" cy="1588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>
              <a:stCxn id="97" idx="2"/>
              <a:endCxn id="101" idx="0"/>
            </p:cNvCxnSpPr>
            <p:nvPr/>
          </p:nvCxnSpPr>
          <p:spPr>
            <a:xfrm rot="16200000" flipH="1">
              <a:off x="1257300" y="2476500"/>
              <a:ext cx="152400" cy="5334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>
              <a:stCxn id="97" idx="2"/>
              <a:endCxn id="98" idx="0"/>
            </p:cNvCxnSpPr>
            <p:nvPr/>
          </p:nvCxnSpPr>
          <p:spPr>
            <a:xfrm rot="5400000">
              <a:off x="723900" y="2476500"/>
              <a:ext cx="152400" cy="5334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>
              <a:stCxn id="99" idx="2"/>
            </p:cNvCxnSpPr>
            <p:nvPr/>
          </p:nvCxnSpPr>
          <p:spPr>
            <a:xfrm rot="5400000">
              <a:off x="990600" y="3124200"/>
              <a:ext cx="152400" cy="1588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stCxn id="101" idx="2"/>
              <a:endCxn id="107" idx="0"/>
            </p:cNvCxnSpPr>
            <p:nvPr/>
          </p:nvCxnSpPr>
          <p:spPr>
            <a:xfrm rot="5400000">
              <a:off x="1257300" y="2857500"/>
              <a:ext cx="152400" cy="5334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>
              <a:stCxn id="98" idx="2"/>
              <a:endCxn id="107" idx="0"/>
            </p:cNvCxnSpPr>
            <p:nvPr/>
          </p:nvCxnSpPr>
          <p:spPr>
            <a:xfrm rot="16200000" flipH="1">
              <a:off x="723900" y="2857500"/>
              <a:ext cx="152400" cy="5334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>
              <a:stCxn id="100" idx="2"/>
              <a:endCxn id="102" idx="0"/>
            </p:cNvCxnSpPr>
            <p:nvPr/>
          </p:nvCxnSpPr>
          <p:spPr>
            <a:xfrm rot="5400000">
              <a:off x="2275367" y="2296633"/>
              <a:ext cx="152400" cy="283534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>
              <a:stCxn id="100" idx="2"/>
              <a:endCxn id="96" idx="0"/>
            </p:cNvCxnSpPr>
            <p:nvPr/>
          </p:nvCxnSpPr>
          <p:spPr>
            <a:xfrm rot="16200000" flipH="1">
              <a:off x="2542067" y="2313467"/>
              <a:ext cx="152400" cy="249866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>
              <a:stCxn id="96" idx="2"/>
              <a:endCxn id="103" idx="0"/>
            </p:cNvCxnSpPr>
            <p:nvPr/>
          </p:nvCxnSpPr>
          <p:spPr>
            <a:xfrm rot="5400000">
              <a:off x="2552700" y="2705100"/>
              <a:ext cx="152400" cy="2286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96" idx="2"/>
              <a:endCxn id="104" idx="0"/>
            </p:cNvCxnSpPr>
            <p:nvPr/>
          </p:nvCxnSpPr>
          <p:spPr>
            <a:xfrm rot="16200000" flipH="1">
              <a:off x="2781300" y="2705100"/>
              <a:ext cx="152400" cy="2286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>
              <a:stCxn id="104" idx="2"/>
            </p:cNvCxnSpPr>
            <p:nvPr/>
          </p:nvCxnSpPr>
          <p:spPr>
            <a:xfrm rot="5400000">
              <a:off x="2781300" y="3086100"/>
              <a:ext cx="152400" cy="2286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03" idx="2"/>
              <a:endCxn id="105" idx="0"/>
            </p:cNvCxnSpPr>
            <p:nvPr/>
          </p:nvCxnSpPr>
          <p:spPr>
            <a:xfrm rot="16200000" flipH="1">
              <a:off x="2552700" y="3086100"/>
              <a:ext cx="152400" cy="2286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stCxn id="105" idx="2"/>
              <a:endCxn id="106" idx="0"/>
            </p:cNvCxnSpPr>
            <p:nvPr/>
          </p:nvCxnSpPr>
          <p:spPr>
            <a:xfrm rot="5400000">
              <a:off x="2476500" y="3390900"/>
              <a:ext cx="152400" cy="3810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>
              <a:stCxn id="102" idx="2"/>
              <a:endCxn id="106" idx="0"/>
            </p:cNvCxnSpPr>
            <p:nvPr/>
          </p:nvCxnSpPr>
          <p:spPr>
            <a:xfrm rot="16200000" flipH="1">
              <a:off x="1828800" y="3124200"/>
              <a:ext cx="914400" cy="1524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>
              <a:stCxn id="106" idx="2"/>
              <a:endCxn id="108" idx="0"/>
            </p:cNvCxnSpPr>
            <p:nvPr/>
          </p:nvCxnSpPr>
          <p:spPr>
            <a:xfrm rot="5400000">
              <a:off x="2133600" y="3733800"/>
              <a:ext cx="76200" cy="3810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stCxn id="107" idx="2"/>
              <a:endCxn id="108" idx="0"/>
            </p:cNvCxnSpPr>
            <p:nvPr/>
          </p:nvCxnSpPr>
          <p:spPr>
            <a:xfrm rot="16200000" flipH="1">
              <a:off x="1257300" y="3238500"/>
              <a:ext cx="533400" cy="914400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8" name="Straight Arrow Connector 127"/>
          <p:cNvCxnSpPr/>
          <p:nvPr/>
        </p:nvCxnSpPr>
        <p:spPr>
          <a:xfrm>
            <a:off x="5791200" y="3276600"/>
            <a:ext cx="53340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rot="10800000">
            <a:off x="2590804" y="3276600"/>
            <a:ext cx="533397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Content Placeholder 2"/>
          <p:cNvSpPr txBox="1">
            <a:spLocks/>
          </p:cNvSpPr>
          <p:nvPr/>
        </p:nvSpPr>
        <p:spPr>
          <a:xfrm>
            <a:off x="457200" y="4632960"/>
            <a:ext cx="8229600" cy="1905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Programmer should be able to obtain precise bounds based on certain metrics (like work, depth,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cache/memory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cost) of the program, and the choice of scheduler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Low-depth -&gt; Good Cache Bounds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345883"/>
            <a:ext cx="8788400" cy="2631757"/>
          </a:xfrm>
        </p:spPr>
        <p:txBody>
          <a:bodyPr/>
          <a:lstStyle/>
          <a:p>
            <a:r>
              <a:rPr lang="en-US" dirty="0" smtClean="0"/>
              <a:t> WS on Private caches:</a:t>
            </a:r>
            <a:endParaRPr lang="en-US" b="0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Only </a:t>
            </a:r>
            <a:r>
              <a:rPr lang="en-US" dirty="0" smtClean="0">
                <a:solidFill>
                  <a:srgbClr val="000000"/>
                </a:solidFill>
              </a:rPr>
              <a:t>O(P D M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smtClean="0"/>
              <a:t>more misses than sequential</a:t>
            </a:r>
          </a:p>
          <a:p>
            <a:pPr lvl="2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PDF on Shared cache: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M</a:t>
            </a:r>
            <a:r>
              <a:rPr lang="en-US" baseline="-25000" dirty="0" smtClean="0">
                <a:solidFill>
                  <a:srgbClr val="000000"/>
                </a:solidFill>
              </a:rPr>
              <a:t>p </a:t>
            </a:r>
            <a:r>
              <a:rPr lang="en-US" dirty="0" smtClean="0">
                <a:solidFill>
                  <a:srgbClr val="000000"/>
                </a:solidFill>
              </a:rPr>
              <a:t>= M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 + P D </a:t>
            </a:r>
            <a:r>
              <a:rPr lang="en-US" dirty="0" smtClean="0"/>
              <a:t>for no more misses than sequential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9181" y="4770120"/>
            <a:ext cx="8547533" cy="1200329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Important reason to have algorithm parallelism </a:t>
            </a:r>
            <a:br>
              <a:rPr lang="en-US" dirty="0" smtClean="0"/>
            </a:br>
            <a:r>
              <a:rPr lang="en-US" dirty="0" smtClean="0"/>
              <a:t>far exceed number of processors</a:t>
            </a:r>
            <a:br>
              <a:rPr lang="en-US" dirty="0" smtClean="0"/>
            </a:br>
            <a:r>
              <a:rPr lang="en-US" dirty="0" smtClean="0"/>
              <a:t>W/P + D (but still want D &lt;&lt; W/P)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  <a:noFill/>
        </p:spPr>
        <p:txBody>
          <a:bodyPr/>
          <a:lstStyle/>
          <a:p>
            <a:fld id="{FBF2352D-7C99-4733-9B34-E83D7A3D2AC0}" type="slidenum">
              <a:rPr lang="en-US" smtClean="0"/>
              <a:pPr/>
              <a:t>38</a:t>
            </a:fld>
            <a:endParaRPr lang="en-US" dirty="0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Approach</a:t>
            </a:r>
          </a:p>
        </p:txBody>
      </p:sp>
      <p:sp>
        <p:nvSpPr>
          <p:cNvPr id="11" name="TextBox 597"/>
          <p:cNvSpPr txBox="1">
            <a:spLocks noChangeArrowheads="1"/>
          </p:cNvSpPr>
          <p:nvPr/>
        </p:nvSpPr>
        <p:spPr bwMode="auto">
          <a:xfrm>
            <a:off x="457200" y="1219200"/>
            <a:ext cx="3657600" cy="3693319"/>
          </a:xfrm>
          <a:prstGeom prst="rect">
            <a:avLst/>
          </a:prstGeom>
          <a:noFill/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square" lIns="0" tIns="182880" rIns="274320" bIns="182880">
            <a:spAutoFit/>
          </a:bodyPr>
          <a:lstStyle/>
          <a:p>
            <a:pPr algn="r"/>
            <a:r>
              <a:rPr lang="en-US" sz="2400" b="0" dirty="0"/>
              <a:t>Design a CO algorithm that:</a:t>
            </a:r>
          </a:p>
          <a:p>
            <a:pPr algn="r"/>
            <a:endParaRPr lang="en-US" sz="2400" b="0" dirty="0"/>
          </a:p>
          <a:p>
            <a:pPr algn="r"/>
            <a:r>
              <a:rPr lang="en-US" sz="2400" b="0" dirty="0"/>
              <a:t>is cache efficient under sequential execution</a:t>
            </a:r>
          </a:p>
          <a:p>
            <a:pPr algn="r">
              <a:buFont typeface="Arial" pitchFamily="34" charset="0"/>
              <a:buChar char="•"/>
            </a:pPr>
            <a:endParaRPr lang="en-US" sz="2400" b="0" dirty="0"/>
          </a:p>
          <a:p>
            <a:pPr algn="r"/>
            <a:r>
              <a:rPr lang="en-US" sz="2400" b="0" dirty="0"/>
              <a:t>has low depth</a:t>
            </a:r>
          </a:p>
          <a:p>
            <a:pPr algn="r"/>
            <a:r>
              <a:rPr lang="en-US" sz="2400" b="0" dirty="0"/>
              <a:t>(</a:t>
            </a:r>
            <a:r>
              <a:rPr lang="en-US" sz="2400" b="0" dirty="0" err="1"/>
              <a:t>polylogarithmic</a:t>
            </a:r>
            <a:r>
              <a:rPr lang="en-US" sz="2400" b="0" dirty="0"/>
              <a:t>)</a:t>
            </a:r>
          </a:p>
        </p:txBody>
      </p:sp>
      <p:sp>
        <p:nvSpPr>
          <p:cNvPr id="12" name="TextBox 599"/>
          <p:cNvSpPr txBox="1">
            <a:spLocks noChangeArrowheads="1"/>
          </p:cNvSpPr>
          <p:nvPr/>
        </p:nvSpPr>
        <p:spPr bwMode="auto">
          <a:xfrm>
            <a:off x="4953000" y="1219201"/>
            <a:ext cx="3977640" cy="3693319"/>
          </a:xfrm>
          <a:prstGeom prst="rect">
            <a:avLst/>
          </a:prstGeom>
          <a:noFill/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square" lIns="182880" tIns="182880" rIns="45720" bIns="182880">
            <a:spAutoFit/>
          </a:bodyPr>
          <a:lstStyle/>
          <a:p>
            <a:r>
              <a:rPr lang="en-US" sz="2400" b="0" dirty="0"/>
              <a:t>For a parallel system,</a:t>
            </a:r>
          </a:p>
          <a:p>
            <a:r>
              <a:rPr lang="en-US" sz="2400" b="0" dirty="0"/>
              <a:t>use an appropriate scheduler that converts: </a:t>
            </a:r>
          </a:p>
          <a:p>
            <a:endParaRPr lang="en-US" sz="2400" b="0" dirty="0"/>
          </a:p>
          <a:p>
            <a:r>
              <a:rPr lang="en-US" sz="2400" b="0" dirty="0"/>
              <a:t>Good sequential </a:t>
            </a:r>
            <a:r>
              <a:rPr lang="en-US" sz="2400" b="0" dirty="0" smtClean="0"/>
              <a:t>cache complexity</a:t>
            </a:r>
          </a:p>
          <a:p>
            <a:r>
              <a:rPr lang="en-US" sz="2400" b="0" dirty="0" smtClean="0"/>
              <a:t>To</a:t>
            </a:r>
            <a:endParaRPr lang="en-US" sz="2400" b="0" dirty="0"/>
          </a:p>
          <a:p>
            <a:r>
              <a:rPr lang="en-US" sz="2400" b="0" dirty="0"/>
              <a:t>Good parallel cache complexity</a:t>
            </a:r>
          </a:p>
        </p:txBody>
      </p:sp>
      <p:sp>
        <p:nvSpPr>
          <p:cNvPr id="13" name="TextBox 616"/>
          <p:cNvSpPr txBox="1">
            <a:spLocks noChangeArrowheads="1"/>
          </p:cNvSpPr>
          <p:nvPr/>
        </p:nvSpPr>
        <p:spPr bwMode="auto">
          <a:xfrm>
            <a:off x="2695401" y="5105400"/>
            <a:ext cx="3764974" cy="1077218"/>
          </a:xfrm>
          <a:prstGeom prst="rect">
            <a:avLst/>
          </a:prstGeom>
          <a:solidFill>
            <a:schemeClr val="accent1"/>
          </a:solidFill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0" dirty="0"/>
              <a:t>Good parallel</a:t>
            </a:r>
          </a:p>
          <a:p>
            <a:pPr algn="ctr"/>
            <a:r>
              <a:rPr lang="en-US" sz="3200" b="0" dirty="0"/>
              <a:t>cache complexity</a:t>
            </a:r>
          </a:p>
        </p:txBody>
      </p:sp>
      <p:cxnSp>
        <p:nvCxnSpPr>
          <p:cNvPr id="36" name="Shape 35"/>
          <p:cNvCxnSpPr>
            <a:stCxn id="11" idx="2"/>
            <a:endCxn id="13" idx="1"/>
          </p:cNvCxnSpPr>
          <p:nvPr/>
        </p:nvCxnSpPr>
        <p:spPr>
          <a:xfrm rot="16200000" flipH="1">
            <a:off x="2124955" y="5073563"/>
            <a:ext cx="731490" cy="409401"/>
          </a:xfrm>
          <a:prstGeom prst="bentConnector2">
            <a:avLst/>
          </a:prstGeom>
          <a:ln w="508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hape 36"/>
          <p:cNvCxnSpPr>
            <a:stCxn id="12" idx="2"/>
            <a:endCxn id="13" idx="3"/>
          </p:cNvCxnSpPr>
          <p:nvPr/>
        </p:nvCxnSpPr>
        <p:spPr>
          <a:xfrm rot="5400000">
            <a:off x="6335354" y="5037542"/>
            <a:ext cx="731489" cy="481445"/>
          </a:xfrm>
          <a:prstGeom prst="bentConnector2">
            <a:avLst/>
          </a:prstGeom>
          <a:ln w="508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50292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Sequential Cache Complexity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046720" cy="490728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 Analysis:  Bound the number of cache misses </a:t>
            </a:r>
            <a:br>
              <a:rPr lang="en-US" sz="2000" dirty="0" smtClean="0"/>
            </a:br>
            <a:r>
              <a:rPr lang="en-US" sz="2000" dirty="0" smtClean="0"/>
              <a:t>   </a:t>
            </a:r>
            <a:r>
              <a:rPr lang="en-US" sz="2000" b="1" dirty="0" smtClean="0"/>
              <a:t>Q</a:t>
            </a:r>
            <a:r>
              <a:rPr lang="en-US" sz="2000" b="1" baseline="-25000" dirty="0" smtClean="0"/>
              <a:t>A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n;M,B</a:t>
            </a:r>
            <a:r>
              <a:rPr lang="en-US" sz="2000" b="1" dirty="0" smtClean="0"/>
              <a:t>) </a:t>
            </a:r>
            <a:r>
              <a:rPr lang="en-US" sz="2000" dirty="0" smtClean="0"/>
              <a:t>of a sequential execution of </a:t>
            </a:r>
          </a:p>
          <a:p>
            <a:pPr lvl="2"/>
            <a:r>
              <a:rPr lang="en-US" sz="2000" dirty="0" smtClean="0"/>
              <a:t>Algorithm </a:t>
            </a:r>
            <a:r>
              <a:rPr lang="en-US" sz="2000" b="1" dirty="0" smtClean="0"/>
              <a:t>A</a:t>
            </a:r>
            <a:r>
              <a:rPr lang="en-US" sz="2000" dirty="0" smtClean="0"/>
              <a:t> on input of size </a:t>
            </a:r>
            <a:r>
              <a:rPr lang="en-US" sz="2000" b="1" dirty="0" smtClean="0"/>
              <a:t>n</a:t>
            </a:r>
          </a:p>
          <a:p>
            <a:pPr lvl="2"/>
            <a:r>
              <a:rPr lang="en-US" sz="2000" dirty="0" smtClean="0"/>
              <a:t>“ideal” cache of size </a:t>
            </a:r>
            <a:r>
              <a:rPr lang="en-US" sz="2000" b="1" dirty="0" smtClean="0"/>
              <a:t>M</a:t>
            </a:r>
            <a:r>
              <a:rPr lang="en-US" sz="2000" dirty="0" smtClean="0"/>
              <a:t> organized into</a:t>
            </a:r>
          </a:p>
          <a:p>
            <a:pPr lvl="2"/>
            <a:r>
              <a:rPr lang="en-US" sz="2000" dirty="0" smtClean="0"/>
              <a:t>blocks of size </a:t>
            </a:r>
            <a:r>
              <a:rPr lang="en-US" sz="2000" b="1" dirty="0" smtClean="0"/>
              <a:t>B</a:t>
            </a:r>
            <a:endParaRPr lang="en-US" sz="2000" dirty="0" smtClean="0"/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r>
              <a:rPr lang="en-US" sz="2200" b="1" dirty="0" smtClean="0"/>
              <a:t>Cache Oblivious Algorithms</a:t>
            </a:r>
          </a:p>
          <a:p>
            <a:r>
              <a:rPr lang="en-US" sz="2000" dirty="0" smtClean="0"/>
              <a:t> Algorithm </a:t>
            </a:r>
            <a:r>
              <a:rPr lang="en-US" sz="2000" b="1" dirty="0" smtClean="0"/>
              <a:t>A </a:t>
            </a:r>
            <a:r>
              <a:rPr lang="en-US" sz="2000" dirty="0" smtClean="0"/>
              <a:t>is designed w/o prior </a:t>
            </a:r>
            <a:br>
              <a:rPr lang="en-US" sz="2000" dirty="0" smtClean="0"/>
            </a:br>
            <a:r>
              <a:rPr lang="en-US" sz="2000" dirty="0" smtClean="0"/>
              <a:t>  knowledge of cache or block size</a:t>
            </a:r>
          </a:p>
          <a:p>
            <a:r>
              <a:rPr lang="en-US" sz="2000" dirty="0" smtClean="0"/>
              <a:t> Function Q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is “smooth”</a:t>
            </a:r>
            <a:endParaRPr lang="en-US" dirty="0" smtClean="0"/>
          </a:p>
          <a:p>
            <a:r>
              <a:rPr lang="en-US" sz="2000" dirty="0" smtClean="0"/>
              <a:t> Number of cache misses is roughly Q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on a realistic cache, same function for any number of cache levels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147455" y="2057400"/>
            <a:ext cx="1039812" cy="74677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593418" y="3276600"/>
            <a:ext cx="304800" cy="335413"/>
          </a:xfrm>
          <a:prstGeom prst="rect">
            <a:avLst/>
          </a:prstGeom>
          <a:solidFill>
            <a:srgbClr val="FF99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305551" y="4248150"/>
            <a:ext cx="2686049" cy="476250"/>
          </a:xfrm>
          <a:prstGeom prst="rect">
            <a:avLst/>
          </a:prstGeom>
          <a:solidFill>
            <a:srgbClr val="66FF66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Main Memory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6898218" y="3276600"/>
            <a:ext cx="304800" cy="335413"/>
          </a:xfrm>
          <a:prstGeom prst="rect">
            <a:avLst/>
          </a:prstGeom>
          <a:solidFill>
            <a:srgbClr val="FF99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7203018" y="3276600"/>
            <a:ext cx="304800" cy="335413"/>
          </a:xfrm>
          <a:prstGeom prst="rect">
            <a:avLst/>
          </a:prstGeom>
          <a:solidFill>
            <a:srgbClr val="FF99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7507818" y="3276600"/>
            <a:ext cx="304800" cy="335413"/>
          </a:xfrm>
          <a:prstGeom prst="rect">
            <a:avLst/>
          </a:prstGeom>
          <a:solidFill>
            <a:srgbClr val="FF99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7812618" y="3276600"/>
            <a:ext cx="304800" cy="335413"/>
          </a:xfrm>
          <a:prstGeom prst="rect">
            <a:avLst/>
          </a:prstGeom>
          <a:solidFill>
            <a:srgbClr val="FF99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8117418" y="3276600"/>
            <a:ext cx="304800" cy="335413"/>
          </a:xfrm>
          <a:prstGeom prst="rect">
            <a:avLst/>
          </a:prstGeom>
          <a:solidFill>
            <a:srgbClr val="FF99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8422218" y="3276600"/>
            <a:ext cx="304800" cy="335413"/>
          </a:xfrm>
          <a:prstGeom prst="rect">
            <a:avLst/>
          </a:prstGeom>
          <a:solidFill>
            <a:srgbClr val="FF99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38" name="Straight Connector 37"/>
          <p:cNvCxnSpPr>
            <a:stCxn id="8" idx="4"/>
            <a:endCxn id="27" idx="0"/>
          </p:cNvCxnSpPr>
          <p:nvPr/>
        </p:nvCxnSpPr>
        <p:spPr>
          <a:xfrm rot="5400000">
            <a:off x="7427575" y="3036814"/>
            <a:ext cx="472430" cy="71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7" idx="2"/>
            <a:endCxn id="12" idx="0"/>
          </p:cNvCxnSpPr>
          <p:nvPr/>
        </p:nvCxnSpPr>
        <p:spPr>
          <a:xfrm rot="5400000">
            <a:off x="7336329" y="3924260"/>
            <a:ext cx="636137" cy="116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84792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 Ideal Cache Model </a:t>
            </a:r>
            <a:r>
              <a:rPr lang="en-US" sz="1800" b="0" dirty="0" smtClean="0"/>
              <a:t>[</a:t>
            </a:r>
            <a:r>
              <a:rPr lang="en-US" sz="1800" b="0" dirty="0" err="1" smtClean="0"/>
              <a:t>Frigo</a:t>
            </a:r>
            <a:r>
              <a:rPr lang="en-US" sz="1800" b="0" dirty="0" smtClean="0"/>
              <a:t>, Leiserson, </a:t>
            </a:r>
            <a:r>
              <a:rPr lang="en-US" sz="1800" b="0" dirty="0" err="1" smtClean="0"/>
              <a:t>Prokop</a:t>
            </a:r>
            <a:r>
              <a:rPr lang="en-US" sz="1800" b="0" dirty="0" smtClean="0"/>
              <a:t>, Ramachandran ’99]</a:t>
            </a:r>
            <a:endParaRPr lang="en-US" sz="2200" b="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7928699" y="2847648"/>
            <a:ext cx="1170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/>
              <a:t>size</a:t>
            </a:r>
            <a:r>
              <a:rPr lang="en-US" dirty="0" smtClean="0"/>
              <a:t> 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13" name="Text Box 13"/>
          <p:cNvSpPr txBox="1">
            <a:spLocks noChangeArrowheads="1"/>
          </p:cNvSpPr>
          <p:nvPr/>
        </p:nvSpPr>
        <p:spPr bwMode="auto">
          <a:xfrm>
            <a:off x="365125" y="5233988"/>
            <a:ext cx="8437563" cy="535531"/>
          </a:xfrm>
          <a:prstGeom prst="rect">
            <a:avLst/>
          </a:prstGeom>
          <a:solidFill>
            <a:srgbClr val="66FF66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up to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0.5 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TB Main Memory</a:t>
            </a:r>
          </a:p>
        </p:txBody>
      </p:sp>
      <p:sp>
        <p:nvSpPr>
          <p:cNvPr id="640071" name="Text Box 71"/>
          <p:cNvSpPr txBox="1">
            <a:spLocks noChangeArrowheads="1"/>
          </p:cNvSpPr>
          <p:nvPr/>
        </p:nvSpPr>
        <p:spPr bwMode="auto">
          <a:xfrm>
            <a:off x="4289425" y="2767013"/>
            <a:ext cx="503238" cy="82232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4</a:t>
            </a:r>
            <a:br>
              <a:rPr lang="en-US">
                <a:solidFill>
                  <a:schemeClr val="folHlink"/>
                </a:solidFill>
              </a:rPr>
            </a:br>
            <a:r>
              <a:rPr lang="en-US">
                <a:solidFill>
                  <a:schemeClr val="folHlink"/>
                </a:solidFill>
              </a:rPr>
              <a:t>…</a:t>
            </a:r>
          </a:p>
        </p:txBody>
      </p:sp>
      <p:sp>
        <p:nvSpPr>
          <p:cNvPr id="640048" name="Rectangle 48"/>
          <p:cNvSpPr>
            <a:spLocks noChangeArrowheads="1"/>
          </p:cNvSpPr>
          <p:nvPr/>
        </p:nvSpPr>
        <p:spPr bwMode="auto">
          <a:xfrm>
            <a:off x="2413000" y="1611313"/>
            <a:ext cx="1582737" cy="2525712"/>
          </a:xfrm>
          <a:prstGeom prst="rect">
            <a:avLst/>
          </a:prstGeom>
          <a:solidFill>
            <a:srgbClr val="C0C0C0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0047" name="Rectangle 47"/>
          <p:cNvSpPr>
            <a:spLocks noChangeArrowheads="1"/>
          </p:cNvSpPr>
          <p:nvPr/>
        </p:nvSpPr>
        <p:spPr bwMode="auto">
          <a:xfrm>
            <a:off x="346075" y="1631950"/>
            <a:ext cx="1582737" cy="2525712"/>
          </a:xfrm>
          <a:prstGeom prst="rect">
            <a:avLst/>
          </a:prstGeom>
          <a:solidFill>
            <a:srgbClr val="C0C0C0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0012" name="Text Box 12"/>
          <p:cNvSpPr txBox="1">
            <a:spLocks noChangeArrowheads="1"/>
          </p:cNvSpPr>
          <p:nvPr/>
        </p:nvSpPr>
        <p:spPr bwMode="auto">
          <a:xfrm>
            <a:off x="342900" y="4238625"/>
            <a:ext cx="3649662" cy="535531"/>
          </a:xfrm>
          <a:prstGeom prst="rect">
            <a:avLst/>
          </a:prstGeom>
          <a:solidFill>
            <a:schemeClr val="tx2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12MB 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Shared L3 Cache</a:t>
            </a:r>
            <a:endParaRPr lang="en-US" sz="9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20663" y="1766888"/>
            <a:ext cx="1854200" cy="2463800"/>
            <a:chOff x="634" y="771"/>
            <a:chExt cx="1168" cy="1552"/>
          </a:xfrm>
        </p:grpSpPr>
        <p:sp>
          <p:nvSpPr>
            <p:cNvPr id="640006" name="Line 6"/>
            <p:cNvSpPr>
              <a:spLocks noChangeShapeType="1"/>
            </p:cNvSpPr>
            <p:nvPr/>
          </p:nvSpPr>
          <p:spPr bwMode="auto">
            <a:xfrm>
              <a:off x="1205" y="1237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0007" name="Oval 7"/>
            <p:cNvSpPr>
              <a:spLocks noChangeArrowheads="1"/>
            </p:cNvSpPr>
            <p:nvPr/>
          </p:nvSpPr>
          <p:spPr bwMode="auto">
            <a:xfrm>
              <a:off x="734" y="771"/>
              <a:ext cx="947" cy="456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640008" name="Text Box 8"/>
            <p:cNvSpPr txBox="1">
              <a:spLocks noChangeArrowheads="1"/>
            </p:cNvSpPr>
            <p:nvPr/>
          </p:nvSpPr>
          <p:spPr bwMode="auto">
            <a:xfrm>
              <a:off x="634" y="789"/>
              <a:ext cx="116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91440" rIns="0" bIns="0">
              <a:spAutoFit/>
            </a:bodyPr>
            <a:lstStyle/>
            <a:p>
              <a:pPr eaLnBrk="1" hangingPunct="1">
                <a:lnSpc>
                  <a:spcPct val="70000"/>
                </a:lnSpc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0009" name="Text Box 9"/>
            <p:cNvSpPr txBox="1">
              <a:spLocks noChangeArrowheads="1"/>
            </p:cNvSpPr>
            <p:nvPr/>
          </p:nvSpPr>
          <p:spPr bwMode="auto">
            <a:xfrm>
              <a:off x="912" y="1393"/>
              <a:ext cx="582" cy="279"/>
            </a:xfrm>
            <a:prstGeom prst="rect">
              <a:avLst/>
            </a:prstGeom>
            <a:solidFill>
              <a:srgbClr val="FF99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64KB</a:t>
              </a: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0010" name="Line 10"/>
            <p:cNvSpPr>
              <a:spLocks noChangeShapeType="1"/>
            </p:cNvSpPr>
            <p:nvPr/>
          </p:nvSpPr>
          <p:spPr bwMode="auto">
            <a:xfrm>
              <a:off x="1214" y="1683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0011" name="Text Box 11"/>
            <p:cNvSpPr txBox="1">
              <a:spLocks noChangeArrowheads="1"/>
            </p:cNvSpPr>
            <p:nvPr/>
          </p:nvSpPr>
          <p:spPr bwMode="auto">
            <a:xfrm>
              <a:off x="824" y="1855"/>
              <a:ext cx="765" cy="253"/>
            </a:xfrm>
            <a:prstGeom prst="rect">
              <a:avLst/>
            </a:prstGeom>
            <a:solidFill>
              <a:srgbClr val="FF99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512KB</a:t>
              </a: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0023" name="Line 23"/>
            <p:cNvSpPr>
              <a:spLocks noChangeShapeType="1"/>
            </p:cNvSpPr>
            <p:nvPr/>
          </p:nvSpPr>
          <p:spPr bwMode="auto">
            <a:xfrm>
              <a:off x="1206" y="2157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2289175" y="1774825"/>
            <a:ext cx="1854200" cy="2463800"/>
            <a:chOff x="634" y="771"/>
            <a:chExt cx="1168" cy="1552"/>
          </a:xfrm>
        </p:grpSpPr>
        <p:sp>
          <p:nvSpPr>
            <p:cNvPr id="640039" name="Line 39"/>
            <p:cNvSpPr>
              <a:spLocks noChangeShapeType="1"/>
            </p:cNvSpPr>
            <p:nvPr/>
          </p:nvSpPr>
          <p:spPr bwMode="auto">
            <a:xfrm>
              <a:off x="1205" y="1237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0040" name="Oval 40"/>
            <p:cNvSpPr>
              <a:spLocks noChangeArrowheads="1"/>
            </p:cNvSpPr>
            <p:nvPr/>
          </p:nvSpPr>
          <p:spPr bwMode="auto">
            <a:xfrm>
              <a:off x="734" y="771"/>
              <a:ext cx="947" cy="456"/>
            </a:xfrm>
            <a:prstGeom prst="ellipse">
              <a:avLst/>
            </a:prstGeom>
            <a:solidFill>
              <a:srgbClr val="FF7C8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640041" name="Text Box 41"/>
            <p:cNvSpPr txBox="1">
              <a:spLocks noChangeArrowheads="1"/>
            </p:cNvSpPr>
            <p:nvPr/>
          </p:nvSpPr>
          <p:spPr bwMode="auto">
            <a:xfrm>
              <a:off x="634" y="789"/>
              <a:ext cx="116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91440" rIns="0" bIns="0">
              <a:spAutoFit/>
            </a:bodyPr>
            <a:lstStyle/>
            <a:p>
              <a:pPr eaLnBrk="1" hangingPunct="1">
                <a:lnSpc>
                  <a:spcPct val="70000"/>
                </a:lnSpc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0042" name="Text Box 42"/>
            <p:cNvSpPr txBox="1">
              <a:spLocks noChangeArrowheads="1"/>
            </p:cNvSpPr>
            <p:nvPr/>
          </p:nvSpPr>
          <p:spPr bwMode="auto">
            <a:xfrm>
              <a:off x="912" y="1393"/>
              <a:ext cx="582" cy="253"/>
            </a:xfrm>
            <a:prstGeom prst="rect">
              <a:avLst/>
            </a:prstGeom>
            <a:solidFill>
              <a:srgbClr val="FF99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64KB</a:t>
              </a: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0043" name="Line 43"/>
            <p:cNvSpPr>
              <a:spLocks noChangeShapeType="1"/>
            </p:cNvSpPr>
            <p:nvPr/>
          </p:nvSpPr>
          <p:spPr bwMode="auto">
            <a:xfrm>
              <a:off x="1214" y="1683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0044" name="Text Box 44"/>
            <p:cNvSpPr txBox="1">
              <a:spLocks noChangeArrowheads="1"/>
            </p:cNvSpPr>
            <p:nvPr/>
          </p:nvSpPr>
          <p:spPr bwMode="auto">
            <a:xfrm>
              <a:off x="824" y="1855"/>
              <a:ext cx="765" cy="253"/>
            </a:xfrm>
            <a:prstGeom prst="rect">
              <a:avLst/>
            </a:prstGeom>
            <a:solidFill>
              <a:srgbClr val="FF99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512KB</a:t>
              </a: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0045" name="Line 45"/>
            <p:cNvSpPr>
              <a:spLocks noChangeShapeType="1"/>
            </p:cNvSpPr>
            <p:nvPr/>
          </p:nvSpPr>
          <p:spPr bwMode="auto">
            <a:xfrm>
              <a:off x="1206" y="2157"/>
              <a:ext cx="0" cy="16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0046" name="Text Box 46"/>
          <p:cNvSpPr txBox="1">
            <a:spLocks noChangeArrowheads="1"/>
          </p:cNvSpPr>
          <p:nvPr/>
        </p:nvSpPr>
        <p:spPr bwMode="auto">
          <a:xfrm>
            <a:off x="1846262" y="2319338"/>
            <a:ext cx="623890" cy="83099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12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…</a:t>
            </a:r>
          </a:p>
        </p:txBody>
      </p:sp>
      <p:sp>
        <p:nvSpPr>
          <p:cNvPr id="640072" name="Rectangle 72"/>
          <p:cNvSpPr>
            <a:spLocks noChangeArrowheads="1"/>
          </p:cNvSpPr>
          <p:nvPr/>
        </p:nvSpPr>
        <p:spPr bwMode="auto">
          <a:xfrm>
            <a:off x="225425" y="1412875"/>
            <a:ext cx="3889375" cy="3586163"/>
          </a:xfrm>
          <a:prstGeom prst="rect">
            <a:avLst/>
          </a:prstGeom>
          <a:noFill/>
          <a:ln w="50800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0073" name="Text Box 73"/>
          <p:cNvSpPr txBox="1">
            <a:spLocks noChangeArrowheads="1"/>
          </p:cNvSpPr>
          <p:nvPr/>
        </p:nvSpPr>
        <p:spPr bwMode="auto">
          <a:xfrm>
            <a:off x="1390650" y="796925"/>
            <a:ext cx="1485900" cy="519113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folHlink"/>
                </a:solidFill>
              </a:rPr>
              <a:t>socket</a:t>
            </a:r>
          </a:p>
        </p:txBody>
      </p:sp>
      <p:sp>
        <p:nvSpPr>
          <p:cNvPr id="640100" name="Rectangle 10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48-core AMD </a:t>
            </a:r>
            <a:r>
              <a:rPr lang="en-US" dirty="0" err="1" smtClean="0"/>
              <a:t>Opteron</a:t>
            </a:r>
            <a:r>
              <a:rPr lang="en-US" dirty="0" smtClean="0"/>
              <a:t> 6100</a:t>
            </a:r>
            <a:endParaRPr lang="en-US" dirty="0"/>
          </a:p>
        </p:txBody>
      </p:sp>
      <p:grpSp>
        <p:nvGrpSpPr>
          <p:cNvPr id="5" name="Group 102"/>
          <p:cNvGrpSpPr>
            <a:grpSpLocks/>
          </p:cNvGrpSpPr>
          <p:nvPr/>
        </p:nvGrpSpPr>
        <p:grpSpPr bwMode="auto">
          <a:xfrm>
            <a:off x="4989513" y="790575"/>
            <a:ext cx="3922712" cy="4202113"/>
            <a:chOff x="139" y="169"/>
            <a:chExt cx="2471" cy="2647"/>
          </a:xfrm>
        </p:grpSpPr>
        <p:grpSp>
          <p:nvGrpSpPr>
            <p:cNvPr id="6" name="Group 103"/>
            <p:cNvGrpSpPr>
              <a:grpSpLocks/>
            </p:cNvGrpSpPr>
            <p:nvPr/>
          </p:nvGrpSpPr>
          <p:grpSpPr bwMode="auto">
            <a:xfrm>
              <a:off x="139" y="682"/>
              <a:ext cx="2471" cy="1992"/>
              <a:chOff x="-14" y="673"/>
              <a:chExt cx="2471" cy="1992"/>
            </a:xfrm>
          </p:grpSpPr>
          <p:sp>
            <p:nvSpPr>
              <p:cNvPr id="640104" name="Rectangle 104"/>
              <p:cNvSpPr>
                <a:spLocks noChangeArrowheads="1"/>
              </p:cNvSpPr>
              <p:nvPr/>
            </p:nvSpPr>
            <p:spPr bwMode="auto">
              <a:xfrm>
                <a:off x="1367" y="673"/>
                <a:ext cx="997" cy="1591"/>
              </a:xfrm>
              <a:prstGeom prst="rect">
                <a:avLst/>
              </a:prstGeom>
              <a:solidFill>
                <a:srgbClr val="C0C0C0"/>
              </a:solidFill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105" name="Rectangle 105"/>
              <p:cNvSpPr>
                <a:spLocks noChangeArrowheads="1"/>
              </p:cNvSpPr>
              <p:nvPr/>
            </p:nvSpPr>
            <p:spPr bwMode="auto">
              <a:xfrm>
                <a:off x="65" y="686"/>
                <a:ext cx="997" cy="1591"/>
              </a:xfrm>
              <a:prstGeom prst="rect">
                <a:avLst/>
              </a:prstGeom>
              <a:solidFill>
                <a:srgbClr val="C0C0C0"/>
              </a:solidFill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106" name="Text Box 106"/>
              <p:cNvSpPr txBox="1">
                <a:spLocks noChangeArrowheads="1"/>
              </p:cNvSpPr>
              <p:nvPr/>
            </p:nvSpPr>
            <p:spPr bwMode="auto">
              <a:xfrm>
                <a:off x="63" y="2328"/>
                <a:ext cx="2299" cy="337"/>
              </a:xfrm>
              <a:prstGeom prst="rect">
                <a:avLst/>
              </a:prstGeom>
              <a:solidFill>
                <a:schemeClr val="tx2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en-US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12MB </a:t>
                </a:r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Shared L3 Cache</a:t>
                </a:r>
                <a:endParaRPr lang="en-US" sz="9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7" name="Group 107"/>
              <p:cNvGrpSpPr>
                <a:grpSpLocks/>
              </p:cNvGrpSpPr>
              <p:nvPr/>
            </p:nvGrpSpPr>
            <p:grpSpPr bwMode="auto">
              <a:xfrm>
                <a:off x="-14" y="771"/>
                <a:ext cx="1168" cy="1552"/>
                <a:chOff x="634" y="771"/>
                <a:chExt cx="1168" cy="1552"/>
              </a:xfrm>
            </p:grpSpPr>
            <p:sp>
              <p:nvSpPr>
                <p:cNvPr id="640108" name="Line 108"/>
                <p:cNvSpPr>
                  <a:spLocks noChangeShapeType="1"/>
                </p:cNvSpPr>
                <p:nvPr/>
              </p:nvSpPr>
              <p:spPr bwMode="auto">
                <a:xfrm>
                  <a:off x="1205" y="123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09" name="Oval 109"/>
                <p:cNvSpPr>
                  <a:spLocks noChangeArrowheads="1"/>
                </p:cNvSpPr>
                <p:nvPr/>
              </p:nvSpPr>
              <p:spPr bwMode="auto">
                <a:xfrm>
                  <a:off x="734" y="771"/>
                  <a:ext cx="947" cy="456"/>
                </a:xfrm>
                <a:prstGeom prst="ellipse">
                  <a:avLst/>
                </a:prstGeom>
                <a:solidFill>
                  <a:srgbClr val="FF7C8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  <p:sp>
              <p:nvSpPr>
                <p:cNvPr id="640110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634" y="789"/>
                  <a:ext cx="1168" cy="2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91440" rIns="0" bIns="0">
                  <a:spAutoFit/>
                </a:bodyPr>
                <a:lstStyle/>
                <a:p>
                  <a:pPr eaLnBrk="1" hangingPunct="1">
                    <a:lnSpc>
                      <a:spcPct val="70000"/>
                    </a:lnSpc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0111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912" y="1393"/>
                  <a:ext cx="582" cy="253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64KB</a:t>
                  </a: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0112" name="Line 112"/>
                <p:cNvSpPr>
                  <a:spLocks noChangeShapeType="1"/>
                </p:cNvSpPr>
                <p:nvPr/>
              </p:nvSpPr>
              <p:spPr bwMode="auto">
                <a:xfrm>
                  <a:off x="1214" y="1683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13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824" y="1855"/>
                  <a:ext cx="765" cy="253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512KB</a:t>
                  </a: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0114" name="Line 114"/>
                <p:cNvSpPr>
                  <a:spLocks noChangeShapeType="1"/>
                </p:cNvSpPr>
                <p:nvPr/>
              </p:nvSpPr>
              <p:spPr bwMode="auto">
                <a:xfrm>
                  <a:off x="1206" y="215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115"/>
              <p:cNvGrpSpPr>
                <a:grpSpLocks/>
              </p:cNvGrpSpPr>
              <p:nvPr/>
            </p:nvGrpSpPr>
            <p:grpSpPr bwMode="auto">
              <a:xfrm>
                <a:off x="1289" y="776"/>
                <a:ext cx="1168" cy="1552"/>
                <a:chOff x="634" y="771"/>
                <a:chExt cx="1168" cy="1552"/>
              </a:xfrm>
            </p:grpSpPr>
            <p:sp>
              <p:nvSpPr>
                <p:cNvPr id="640116" name="Line 116"/>
                <p:cNvSpPr>
                  <a:spLocks noChangeShapeType="1"/>
                </p:cNvSpPr>
                <p:nvPr/>
              </p:nvSpPr>
              <p:spPr bwMode="auto">
                <a:xfrm>
                  <a:off x="1205" y="123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17" name="Oval 117"/>
                <p:cNvSpPr>
                  <a:spLocks noChangeArrowheads="1"/>
                </p:cNvSpPr>
                <p:nvPr/>
              </p:nvSpPr>
              <p:spPr bwMode="auto">
                <a:xfrm>
                  <a:off x="734" y="771"/>
                  <a:ext cx="947" cy="456"/>
                </a:xfrm>
                <a:prstGeom prst="ellipse">
                  <a:avLst/>
                </a:prstGeom>
                <a:solidFill>
                  <a:srgbClr val="FF7C8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dirty="0" smtClean="0"/>
                    <a:t>P</a:t>
                  </a:r>
                  <a:endParaRPr lang="en-US" dirty="0"/>
                </a:p>
              </p:txBody>
            </p:sp>
            <p:sp>
              <p:nvSpPr>
                <p:cNvPr id="640118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634" y="789"/>
                  <a:ext cx="1168" cy="2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tIns="91440" rIns="0" bIns="0">
                  <a:spAutoFit/>
                </a:bodyPr>
                <a:lstStyle/>
                <a:p>
                  <a:pPr eaLnBrk="1" hangingPunct="1">
                    <a:lnSpc>
                      <a:spcPct val="70000"/>
                    </a:lnSpc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0119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912" y="1393"/>
                  <a:ext cx="582" cy="253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64KB</a:t>
                  </a: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0120" name="Line 120"/>
                <p:cNvSpPr>
                  <a:spLocks noChangeShapeType="1"/>
                </p:cNvSpPr>
                <p:nvPr/>
              </p:nvSpPr>
              <p:spPr bwMode="auto">
                <a:xfrm>
                  <a:off x="1214" y="1683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21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824" y="1855"/>
                  <a:ext cx="765" cy="253"/>
                </a:xfrm>
                <a:prstGeom prst="rect">
                  <a:avLst/>
                </a:prstGeom>
                <a:solidFill>
                  <a:srgbClr val="FF9900"/>
                </a:solid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lIns="0" tIns="0" rIns="0" bIns="0">
                  <a:spAutoFit/>
                </a:bodyPr>
                <a:lstStyle/>
                <a:p>
                  <a:pPr eaLnBrk="1" hangingPunct="1">
                    <a:lnSpc>
                      <a:spcPct val="120000"/>
                    </a:lnSpc>
                  </a:pPr>
                  <a:r>
                    <a:rPr lang="en-US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512KB</a:t>
                  </a: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40122" name="Line 122"/>
                <p:cNvSpPr>
                  <a:spLocks noChangeShapeType="1"/>
                </p:cNvSpPr>
                <p:nvPr/>
              </p:nvSpPr>
              <p:spPr bwMode="auto">
                <a:xfrm>
                  <a:off x="1206" y="2157"/>
                  <a:ext cx="0" cy="16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0123" name="Text Box 123"/>
              <p:cNvSpPr txBox="1">
                <a:spLocks noChangeArrowheads="1"/>
              </p:cNvSpPr>
              <p:nvPr/>
            </p:nvSpPr>
            <p:spPr bwMode="auto">
              <a:xfrm>
                <a:off x="1010" y="1119"/>
                <a:ext cx="393" cy="523"/>
              </a:xfrm>
              <a:prstGeom prst="rect">
                <a:avLst/>
              </a:prstGeom>
              <a:noFill/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12</a:t>
                </a: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…</a:t>
                </a:r>
              </a:p>
            </p:txBody>
          </p:sp>
        </p:grpSp>
        <p:sp>
          <p:nvSpPr>
            <p:cNvPr id="640124" name="Rectangle 124"/>
            <p:cNvSpPr>
              <a:spLocks noChangeArrowheads="1"/>
            </p:cNvSpPr>
            <p:nvPr/>
          </p:nvSpPr>
          <p:spPr bwMode="auto">
            <a:xfrm>
              <a:off x="142" y="557"/>
              <a:ext cx="2450" cy="2259"/>
            </a:xfrm>
            <a:prstGeom prst="rect">
              <a:avLst/>
            </a:prstGeom>
            <a:noFill/>
            <a:ln w="50800" algn="ctr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0125" name="Text Box 125"/>
            <p:cNvSpPr txBox="1">
              <a:spLocks noChangeArrowheads="1"/>
            </p:cNvSpPr>
            <p:nvPr/>
          </p:nvSpPr>
          <p:spPr bwMode="auto">
            <a:xfrm>
              <a:off x="876" y="169"/>
              <a:ext cx="936" cy="327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chemeClr val="folHlink"/>
                  </a:solidFill>
                </a:rPr>
                <a:t>socket</a:t>
              </a:r>
            </a:p>
          </p:txBody>
        </p:sp>
      </p:grpSp>
      <p:sp>
        <p:nvSpPr>
          <p:cNvPr id="640150" name="Line 150"/>
          <p:cNvSpPr>
            <a:spLocks noChangeShapeType="1"/>
          </p:cNvSpPr>
          <p:nvPr/>
        </p:nvSpPr>
        <p:spPr bwMode="auto">
          <a:xfrm>
            <a:off x="2157413" y="4822825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0151" name="Line 151"/>
          <p:cNvSpPr>
            <a:spLocks noChangeShapeType="1"/>
          </p:cNvSpPr>
          <p:nvPr/>
        </p:nvSpPr>
        <p:spPr bwMode="auto">
          <a:xfrm>
            <a:off x="6927850" y="4816475"/>
            <a:ext cx="0" cy="40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0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40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4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4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3" grpId="0" animBg="1"/>
      <p:bldP spid="640071" grpId="0"/>
      <p:bldP spid="640150" grpId="0" animBg="1"/>
      <p:bldP spid="64015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BT-Sort: </a:t>
            </a:r>
            <a:r>
              <a:rPr lang="en-US" sz="2000" b="0" dirty="0" smtClean="0"/>
              <a:t>[Blelloch, G, Simhadri ‘10]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0" dirty="0" smtClean="0"/>
              <a:t>A poly-log depth, cache-oblivious sample sort</a:t>
            </a:r>
            <a:endParaRPr lang="en-US" b="0" dirty="0"/>
          </a:p>
        </p:txBody>
      </p:sp>
      <p:sp>
        <p:nvSpPr>
          <p:cNvPr id="4" name="TextBox 3"/>
          <p:cNvSpPr txBox="1"/>
          <p:nvPr/>
        </p:nvSpPr>
        <p:spPr>
          <a:xfrm>
            <a:off x="426720" y="1700629"/>
            <a:ext cx="1584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sz="2000" b="0" dirty="0" smtClean="0"/>
              <a:t>(size </a:t>
            </a:r>
            <a:r>
              <a:rPr lang="en-US" sz="2000" b="0" dirty="0" smtClean="0">
                <a:latin typeface="cmmi10" pitchFamily="34" charset="0"/>
              </a:rPr>
              <a:t>n</a:t>
            </a:r>
            <a:r>
              <a:rPr lang="en-US" sz="2000" b="0" dirty="0" smtClean="0"/>
              <a:t>)</a:t>
            </a:r>
          </a:p>
          <a:p>
            <a:r>
              <a:rPr lang="en-US" sz="2000" b="0" dirty="0" smtClean="0"/>
              <a:t>Let m=n</a:t>
            </a:r>
            <a:r>
              <a:rPr lang="en-US" sz="2000" b="0" baseline="30000" dirty="0" smtClean="0"/>
              <a:t>1/2</a:t>
            </a:r>
            <a:endParaRPr lang="en-US" sz="2000" b="0" baseline="30000" dirty="0"/>
          </a:p>
        </p:txBody>
      </p:sp>
      <p:sp>
        <p:nvSpPr>
          <p:cNvPr id="8" name="Rectangle 7"/>
          <p:cNvSpPr/>
          <p:nvPr/>
        </p:nvSpPr>
        <p:spPr>
          <a:xfrm>
            <a:off x="2316480" y="1447800"/>
            <a:ext cx="1600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 smtClean="0">
                <a:solidFill>
                  <a:schemeClr val="tx1"/>
                </a:solidFill>
                <a:latin typeface="cmcsc10" pitchFamily="34" charset="0"/>
              </a:rPr>
              <a:t>A</a:t>
            </a:r>
            <a:r>
              <a:rPr lang="en-US" sz="1400" b="0" baseline="-25000" dirty="0" smtClean="0">
                <a:solidFill>
                  <a:schemeClr val="tx1"/>
                </a:solidFill>
                <a:latin typeface="cmcsc10" pitchFamily="34" charset="0"/>
              </a:rPr>
              <a:t>1</a:t>
            </a:r>
            <a:endParaRPr lang="en-US" sz="1400" b="0" baseline="-25000" dirty="0">
              <a:solidFill>
                <a:schemeClr val="tx1"/>
              </a:solidFill>
              <a:latin typeface="cmcsc10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16480" y="1676400"/>
            <a:ext cx="1600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 smtClean="0">
                <a:solidFill>
                  <a:schemeClr val="tx1"/>
                </a:solidFill>
                <a:latin typeface="cmcsc10" pitchFamily="34" charset="0"/>
              </a:rPr>
              <a:t>A</a:t>
            </a:r>
            <a:r>
              <a:rPr lang="en-US" sz="1400" b="0" baseline="-25000" dirty="0" smtClean="0">
                <a:solidFill>
                  <a:schemeClr val="tx1"/>
                </a:solidFill>
                <a:latin typeface="cmcsc10" pitchFamily="34" charset="0"/>
              </a:rPr>
              <a:t>2</a:t>
            </a:r>
            <a:endParaRPr lang="en-US" sz="1400" b="0" baseline="-25000" dirty="0">
              <a:solidFill>
                <a:schemeClr val="tx1"/>
              </a:solidFill>
              <a:latin typeface="cmcsc10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16480" y="1905000"/>
            <a:ext cx="1600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 smtClean="0">
                <a:solidFill>
                  <a:schemeClr val="tx1"/>
                </a:solidFill>
              </a:rPr>
              <a:t>A</a:t>
            </a:r>
            <a:r>
              <a:rPr lang="en-US" sz="1400" b="0" baseline="-25000" dirty="0" smtClean="0">
                <a:solidFill>
                  <a:schemeClr val="tx1"/>
                </a:solidFill>
              </a:rPr>
              <a:t>3</a:t>
            </a:r>
            <a:endParaRPr lang="en-US" sz="1400" b="0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16480" y="2590800"/>
            <a:ext cx="1600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 smtClean="0">
                <a:solidFill>
                  <a:schemeClr val="tx1"/>
                </a:solidFill>
              </a:rPr>
              <a:t>A</a:t>
            </a:r>
            <a:r>
              <a:rPr lang="en-US" sz="1400" b="0" baseline="-25000" dirty="0" smtClean="0">
                <a:solidFill>
                  <a:schemeClr val="tx1"/>
                </a:solidFill>
              </a:rPr>
              <a:t>m</a:t>
            </a:r>
            <a:endParaRPr lang="en-US" sz="1400" b="0" baseline="-25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16480" y="2133600"/>
            <a:ext cx="16002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21" name="Left Brace 20"/>
          <p:cNvSpPr/>
          <p:nvPr/>
        </p:nvSpPr>
        <p:spPr>
          <a:xfrm>
            <a:off x="3033755" y="2209800"/>
            <a:ext cx="152400" cy="1600200"/>
          </a:xfrm>
          <a:prstGeom prst="leftBrace">
            <a:avLst/>
          </a:prstGeom>
          <a:ln w="19050"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60298" y="3124200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m</a:t>
            </a:r>
            <a:endParaRPr lang="en-US" sz="1400" b="0" dirty="0"/>
          </a:p>
        </p:txBody>
      </p:sp>
      <p:sp>
        <p:nvSpPr>
          <p:cNvPr id="23" name="Left Brace 22"/>
          <p:cNvSpPr/>
          <p:nvPr/>
        </p:nvSpPr>
        <p:spPr>
          <a:xfrm flipH="1">
            <a:off x="3992880" y="1447800"/>
            <a:ext cx="152400" cy="1447800"/>
          </a:xfrm>
          <a:prstGeom prst="leftBrace">
            <a:avLst/>
          </a:prstGeom>
          <a:noFill/>
          <a:ln w="19050"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 b="0" dirty="0"/>
          </a:p>
        </p:txBody>
      </p:sp>
      <p:sp>
        <p:nvSpPr>
          <p:cNvPr id="25" name="TextBox 24"/>
          <p:cNvSpPr txBox="1"/>
          <p:nvPr/>
        </p:nvSpPr>
        <p:spPr>
          <a:xfrm>
            <a:off x="4175978" y="2006723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m</a:t>
            </a:r>
            <a:endParaRPr lang="en-US" sz="1400" b="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145280" y="2514600"/>
            <a:ext cx="457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691240" y="1447800"/>
            <a:ext cx="1983879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0" dirty="0" smtClean="0">
                <a:solidFill>
                  <a:schemeClr val="tx1"/>
                </a:solidFill>
              </a:rPr>
              <a:t>S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b="0" dirty="0" smtClean="0">
                <a:solidFill>
                  <a:schemeClr val="tx1"/>
                </a:solidFill>
              </a:rPr>
              <a:t> = Sort(A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1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  <a:endParaRPr lang="en-US" sz="1600" b="0" baseline="-25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91240" y="1691640"/>
            <a:ext cx="1983879" cy="1981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0" dirty="0" smtClean="0">
                <a:solidFill>
                  <a:schemeClr val="tx1"/>
                </a:solidFill>
              </a:rPr>
              <a:t>S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b="0" dirty="0" smtClean="0">
                <a:solidFill>
                  <a:schemeClr val="tx1"/>
                </a:solidFill>
              </a:rPr>
              <a:t> = Sort(A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  <a:endParaRPr lang="en-US" sz="1600" b="0" baseline="-250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91240" y="1905000"/>
            <a:ext cx="1983879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0" dirty="0" smtClean="0">
                <a:solidFill>
                  <a:schemeClr val="tx1"/>
                </a:solidFill>
              </a:rPr>
              <a:t>S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1600" b="0" dirty="0" smtClean="0">
                <a:solidFill>
                  <a:schemeClr val="tx1"/>
                </a:solidFill>
              </a:rPr>
              <a:t> = Sort(A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  <a:endParaRPr lang="en-US" sz="1600" b="0" baseline="-25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691240" y="2590800"/>
            <a:ext cx="1983879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0" dirty="0" err="1" smtClean="0">
                <a:solidFill>
                  <a:schemeClr val="tx1"/>
                </a:solidFill>
              </a:rPr>
              <a:t>S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m</a:t>
            </a:r>
            <a:r>
              <a:rPr lang="en-US" sz="1600" b="0" dirty="0" smtClean="0">
                <a:solidFill>
                  <a:schemeClr val="tx1"/>
                </a:solidFill>
              </a:rPr>
              <a:t> =Sort(A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m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  <a:endParaRPr lang="en-US" sz="1600" b="0" baseline="-250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691240" y="2133600"/>
            <a:ext cx="1983879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49444" y="3154680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m</a:t>
            </a:r>
            <a:endParaRPr lang="en-US" sz="1400" b="0" dirty="0"/>
          </a:p>
        </p:txBody>
      </p:sp>
      <p:sp>
        <p:nvSpPr>
          <p:cNvPr id="35" name="Left Brace 34"/>
          <p:cNvSpPr/>
          <p:nvPr/>
        </p:nvSpPr>
        <p:spPr>
          <a:xfrm>
            <a:off x="5593080" y="2286000"/>
            <a:ext cx="198120" cy="1661160"/>
          </a:xfrm>
          <a:prstGeom prst="leftBrace">
            <a:avLst/>
          </a:prstGeom>
          <a:ln w="19050"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 b="0" dirty="0"/>
          </a:p>
        </p:txBody>
      </p:sp>
      <p:sp>
        <p:nvSpPr>
          <p:cNvPr id="37" name="Content Placeholder 4"/>
          <p:cNvSpPr>
            <a:spLocks noGrp="1"/>
          </p:cNvSpPr>
          <p:nvPr>
            <p:ph sz="quarter" idx="1"/>
          </p:nvPr>
        </p:nvSpPr>
        <p:spPr>
          <a:xfrm>
            <a:off x="198120" y="3886200"/>
            <a:ext cx="8945880" cy="2042160"/>
          </a:xfrm>
        </p:spPr>
        <p:txBody>
          <a:bodyPr>
            <a:noAutofit/>
          </a:bodyPr>
          <a:lstStyle/>
          <a:p>
            <a:r>
              <a:rPr lang="en-US" sz="2000" dirty="0" smtClean="0"/>
              <a:t> A is a packed array of size 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Divide A into m rows &amp; recursively sort each row to get 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Pick every log(n)</a:t>
            </a:r>
            <a:r>
              <a:rPr lang="en-US" sz="2000" baseline="30000" dirty="0" err="1" smtClean="0"/>
              <a:t>th</a:t>
            </a:r>
            <a:r>
              <a:rPr lang="en-US" sz="2000" dirty="0" smtClean="0"/>
              <a:t> element from S</a:t>
            </a:r>
            <a:br>
              <a:rPr lang="en-US" sz="2000" dirty="0" smtClean="0"/>
            </a:br>
            <a:r>
              <a:rPr lang="en-US" sz="2000" dirty="0" smtClean="0"/>
              <a:t>   (call this set X.  |X| = n/log n)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Y = </a:t>
            </a:r>
            <a:r>
              <a:rPr lang="en-US" sz="2000" dirty="0" err="1" smtClean="0"/>
              <a:t>mergesort</a:t>
            </a:r>
            <a:r>
              <a:rPr lang="en-US" sz="2000" dirty="0" smtClean="0"/>
              <a:t>(X)          Note: O(n/B) cache complexity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890657" y="1722120"/>
            <a:ext cx="402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BT-Sort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600200" y="1005840"/>
            <a:ext cx="1600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  <a:latin typeface="cmcsc10" pitchFamily="34" charset="0"/>
              </a:rPr>
              <a:t>A</a:t>
            </a:r>
            <a:r>
              <a:rPr lang="en-US" sz="1200" b="0" baseline="-25000" dirty="0" smtClean="0">
                <a:solidFill>
                  <a:schemeClr val="tx1"/>
                </a:solidFill>
                <a:latin typeface="cmcsc10" pitchFamily="34" charset="0"/>
              </a:rPr>
              <a:t>1</a:t>
            </a:r>
            <a:endParaRPr lang="en-US" sz="1200" b="0" baseline="-25000" dirty="0">
              <a:solidFill>
                <a:schemeClr val="tx1"/>
              </a:solidFill>
              <a:latin typeface="cmcsc10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0200" y="1234440"/>
            <a:ext cx="1600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  <a:latin typeface="cmcsc10" pitchFamily="34" charset="0"/>
              </a:rPr>
              <a:t>A</a:t>
            </a:r>
            <a:r>
              <a:rPr lang="en-US" sz="1200" b="0" baseline="-25000" dirty="0" smtClean="0">
                <a:solidFill>
                  <a:schemeClr val="tx1"/>
                </a:solidFill>
                <a:latin typeface="cmcsc10" pitchFamily="34" charset="0"/>
              </a:rPr>
              <a:t>2</a:t>
            </a:r>
            <a:endParaRPr lang="en-US" sz="1200" b="0" baseline="-25000" dirty="0">
              <a:solidFill>
                <a:schemeClr val="tx1"/>
              </a:solidFill>
              <a:latin typeface="cmcsc10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00200" y="1463040"/>
            <a:ext cx="1600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</a:rPr>
              <a:t>A</a:t>
            </a:r>
            <a:r>
              <a:rPr lang="en-US" sz="1200" b="0" baseline="-25000" dirty="0" smtClean="0">
                <a:solidFill>
                  <a:schemeClr val="tx1"/>
                </a:solidFill>
              </a:rPr>
              <a:t>3</a:t>
            </a:r>
            <a:endParaRPr lang="en-US" sz="1200" b="0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00200" y="2148840"/>
            <a:ext cx="1600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</a:rPr>
              <a:t>A</a:t>
            </a:r>
            <a:r>
              <a:rPr lang="en-US" sz="1200" b="0" baseline="-25000" dirty="0" smtClean="0">
                <a:solidFill>
                  <a:schemeClr val="tx1"/>
                </a:solidFill>
              </a:rPr>
              <a:t>m</a:t>
            </a:r>
            <a:endParaRPr lang="en-US" sz="1200" b="0" baseline="-25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00200" y="1691640"/>
            <a:ext cx="16002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1" name="Left Brace 20"/>
          <p:cNvSpPr/>
          <p:nvPr/>
        </p:nvSpPr>
        <p:spPr>
          <a:xfrm>
            <a:off x="2469875" y="1767840"/>
            <a:ext cx="152400" cy="1600200"/>
          </a:xfrm>
          <a:prstGeom prst="leftBrace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b="0" dirty="0"/>
          </a:p>
        </p:txBody>
      </p:sp>
      <p:sp>
        <p:nvSpPr>
          <p:cNvPr id="22" name="TextBox 21"/>
          <p:cNvSpPr txBox="1"/>
          <p:nvPr/>
        </p:nvSpPr>
        <p:spPr>
          <a:xfrm>
            <a:off x="2265401" y="2529840"/>
            <a:ext cx="333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m</a:t>
            </a:r>
            <a:endParaRPr lang="en-US" sz="1200" b="0" dirty="0"/>
          </a:p>
        </p:txBody>
      </p:sp>
      <p:sp>
        <p:nvSpPr>
          <p:cNvPr id="23" name="Left Brace 22"/>
          <p:cNvSpPr/>
          <p:nvPr/>
        </p:nvSpPr>
        <p:spPr>
          <a:xfrm flipH="1">
            <a:off x="3276600" y="1005840"/>
            <a:ext cx="152400" cy="1447800"/>
          </a:xfrm>
          <a:prstGeom prst="leftBrac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b="0" dirty="0"/>
          </a:p>
        </p:txBody>
      </p:sp>
      <p:sp>
        <p:nvSpPr>
          <p:cNvPr id="25" name="TextBox 24"/>
          <p:cNvSpPr txBox="1"/>
          <p:nvPr/>
        </p:nvSpPr>
        <p:spPr>
          <a:xfrm>
            <a:off x="3350601" y="1610483"/>
            <a:ext cx="333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m</a:t>
            </a:r>
            <a:endParaRPr lang="en-US" sz="1200" b="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429000" y="207264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974961" y="1005840"/>
            <a:ext cx="15240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</a:rPr>
              <a:t>S</a:t>
            </a:r>
            <a:r>
              <a:rPr lang="en-US" sz="1200" b="0" baseline="-25000" dirty="0" smtClean="0">
                <a:solidFill>
                  <a:schemeClr val="tx1"/>
                </a:solidFill>
              </a:rPr>
              <a:t>1</a:t>
            </a:r>
            <a:r>
              <a:rPr lang="en-US" sz="1200" b="0" dirty="0" smtClean="0">
                <a:solidFill>
                  <a:schemeClr val="tx1"/>
                </a:solidFill>
              </a:rPr>
              <a:t> = Sort(A</a:t>
            </a:r>
            <a:r>
              <a:rPr lang="en-US" sz="1200" b="0" baseline="-25000" dirty="0" smtClean="0">
                <a:solidFill>
                  <a:schemeClr val="tx1"/>
                </a:solidFill>
              </a:rPr>
              <a:t>1</a:t>
            </a:r>
            <a:r>
              <a:rPr lang="en-US" sz="1200" b="0" dirty="0" smtClean="0">
                <a:solidFill>
                  <a:schemeClr val="tx1"/>
                </a:solidFill>
              </a:rPr>
              <a:t>)</a:t>
            </a:r>
            <a:endParaRPr lang="en-US" sz="1200" b="0" baseline="-25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74961" y="1234440"/>
            <a:ext cx="15240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</a:rPr>
              <a:t>S</a:t>
            </a:r>
            <a:r>
              <a:rPr lang="en-US" sz="12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1200" b="0" dirty="0" smtClean="0">
                <a:solidFill>
                  <a:schemeClr val="tx1"/>
                </a:solidFill>
              </a:rPr>
              <a:t> = Sort(A</a:t>
            </a:r>
            <a:r>
              <a:rPr lang="en-US" sz="12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1200" b="0" dirty="0" smtClean="0">
                <a:solidFill>
                  <a:schemeClr val="tx1"/>
                </a:solidFill>
              </a:rPr>
              <a:t>)</a:t>
            </a:r>
            <a:endParaRPr lang="en-US" sz="1200" b="0" baseline="-250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974961" y="1463040"/>
            <a:ext cx="15240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</a:rPr>
              <a:t>S</a:t>
            </a:r>
            <a:r>
              <a:rPr lang="en-US" sz="12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1200" b="0" dirty="0" smtClean="0">
                <a:solidFill>
                  <a:schemeClr val="tx1"/>
                </a:solidFill>
              </a:rPr>
              <a:t> = Sort(A</a:t>
            </a:r>
            <a:r>
              <a:rPr lang="en-US" sz="12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1200" b="0" dirty="0" smtClean="0">
                <a:solidFill>
                  <a:schemeClr val="tx1"/>
                </a:solidFill>
              </a:rPr>
              <a:t>)</a:t>
            </a:r>
            <a:endParaRPr lang="en-US" sz="1200" b="0" baseline="-25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74961" y="2148840"/>
            <a:ext cx="15240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err="1" smtClean="0">
                <a:solidFill>
                  <a:schemeClr val="tx1"/>
                </a:solidFill>
              </a:rPr>
              <a:t>S</a:t>
            </a:r>
            <a:r>
              <a:rPr lang="en-US" sz="1200" b="0" baseline="-25000" dirty="0" err="1" smtClean="0">
                <a:solidFill>
                  <a:schemeClr val="tx1"/>
                </a:solidFill>
              </a:rPr>
              <a:t>m</a:t>
            </a:r>
            <a:r>
              <a:rPr lang="en-US" sz="1200" b="0" dirty="0" smtClean="0">
                <a:solidFill>
                  <a:schemeClr val="tx1"/>
                </a:solidFill>
              </a:rPr>
              <a:t> =Sort(A</a:t>
            </a:r>
            <a:r>
              <a:rPr lang="en-US" sz="1200" b="0" baseline="-25000" dirty="0" smtClean="0">
                <a:solidFill>
                  <a:schemeClr val="tx1"/>
                </a:solidFill>
              </a:rPr>
              <a:t>m</a:t>
            </a:r>
            <a:r>
              <a:rPr lang="en-US" sz="1200" b="0" dirty="0" smtClean="0">
                <a:solidFill>
                  <a:schemeClr val="tx1"/>
                </a:solidFill>
              </a:rPr>
              <a:t>)</a:t>
            </a:r>
            <a:endParaRPr lang="en-US" sz="1200" b="0" baseline="-250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74961" y="1691640"/>
            <a:ext cx="15240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64987" y="2529840"/>
            <a:ext cx="333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m</a:t>
            </a:r>
            <a:endParaRPr lang="en-US" sz="1200" b="0" dirty="0"/>
          </a:p>
        </p:txBody>
      </p:sp>
      <p:sp>
        <p:nvSpPr>
          <p:cNvPr id="33" name="Left Brace 32"/>
          <p:cNvSpPr/>
          <p:nvPr/>
        </p:nvSpPr>
        <p:spPr>
          <a:xfrm flipH="1">
            <a:off x="5575161" y="1005840"/>
            <a:ext cx="152400" cy="1447800"/>
          </a:xfrm>
          <a:prstGeom prst="leftBrace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b="0" dirty="0"/>
          </a:p>
        </p:txBody>
      </p:sp>
      <p:sp>
        <p:nvSpPr>
          <p:cNvPr id="34" name="TextBox 33"/>
          <p:cNvSpPr txBox="1"/>
          <p:nvPr/>
        </p:nvSpPr>
        <p:spPr>
          <a:xfrm>
            <a:off x="5665787" y="1539240"/>
            <a:ext cx="333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m</a:t>
            </a:r>
            <a:endParaRPr lang="en-US" sz="1200" b="0" dirty="0"/>
          </a:p>
        </p:txBody>
      </p:sp>
      <p:sp>
        <p:nvSpPr>
          <p:cNvPr id="35" name="Left Brace 34"/>
          <p:cNvSpPr/>
          <p:nvPr/>
        </p:nvSpPr>
        <p:spPr>
          <a:xfrm>
            <a:off x="4800600" y="1844040"/>
            <a:ext cx="152400" cy="1447800"/>
          </a:xfrm>
          <a:prstGeom prst="leftBrace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b="0" dirty="0"/>
          </a:p>
        </p:txBody>
      </p:sp>
      <p:sp>
        <p:nvSpPr>
          <p:cNvPr id="39" name="TextBox 38"/>
          <p:cNvSpPr txBox="1"/>
          <p:nvPr/>
        </p:nvSpPr>
        <p:spPr>
          <a:xfrm>
            <a:off x="4566299" y="701040"/>
            <a:ext cx="330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7360225" y="1005840"/>
            <a:ext cx="1143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44" name="Rectangle 43"/>
          <p:cNvSpPr/>
          <p:nvPr/>
        </p:nvSpPr>
        <p:spPr>
          <a:xfrm>
            <a:off x="7362650" y="1234440"/>
            <a:ext cx="17145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45" name="Rectangle 44"/>
          <p:cNvSpPr/>
          <p:nvPr/>
        </p:nvSpPr>
        <p:spPr>
          <a:xfrm>
            <a:off x="7357800" y="1463040"/>
            <a:ext cx="5715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46" name="Rectangle 45"/>
          <p:cNvSpPr/>
          <p:nvPr/>
        </p:nvSpPr>
        <p:spPr>
          <a:xfrm>
            <a:off x="7360225" y="2148840"/>
            <a:ext cx="1143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47" name="Rectangle 46"/>
          <p:cNvSpPr/>
          <p:nvPr/>
        </p:nvSpPr>
        <p:spPr>
          <a:xfrm>
            <a:off x="7465175" y="1005840"/>
            <a:ext cx="17145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48" name="Rectangle 47"/>
          <p:cNvSpPr/>
          <p:nvPr/>
        </p:nvSpPr>
        <p:spPr>
          <a:xfrm>
            <a:off x="7534100" y="1234440"/>
            <a:ext cx="2286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49" name="Rectangle 48"/>
          <p:cNvSpPr/>
          <p:nvPr/>
        </p:nvSpPr>
        <p:spPr>
          <a:xfrm>
            <a:off x="7481800" y="2148840"/>
            <a:ext cx="17145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50" name="Rectangle 49"/>
          <p:cNvSpPr/>
          <p:nvPr/>
        </p:nvSpPr>
        <p:spPr>
          <a:xfrm>
            <a:off x="7415300" y="1463040"/>
            <a:ext cx="17145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51" name="Rectangle 50"/>
          <p:cNvSpPr/>
          <p:nvPr/>
        </p:nvSpPr>
        <p:spPr>
          <a:xfrm>
            <a:off x="7636625" y="1005840"/>
            <a:ext cx="342900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52" name="Rectangle 51"/>
          <p:cNvSpPr/>
          <p:nvPr/>
        </p:nvSpPr>
        <p:spPr>
          <a:xfrm>
            <a:off x="7586750" y="1463040"/>
            <a:ext cx="228600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53" name="Rectangle 52"/>
          <p:cNvSpPr/>
          <p:nvPr/>
        </p:nvSpPr>
        <p:spPr>
          <a:xfrm>
            <a:off x="7653250" y="2148840"/>
            <a:ext cx="171450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54" name="Rectangle 53"/>
          <p:cNvSpPr/>
          <p:nvPr/>
        </p:nvSpPr>
        <p:spPr>
          <a:xfrm>
            <a:off x="7974675" y="1005840"/>
            <a:ext cx="1143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55" name="Rectangle 54"/>
          <p:cNvSpPr/>
          <p:nvPr/>
        </p:nvSpPr>
        <p:spPr>
          <a:xfrm>
            <a:off x="7746075" y="1234440"/>
            <a:ext cx="457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56" name="Rectangle 55"/>
          <p:cNvSpPr/>
          <p:nvPr/>
        </p:nvSpPr>
        <p:spPr>
          <a:xfrm>
            <a:off x="7805650" y="1463040"/>
            <a:ext cx="5715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57" name="Rectangle 56"/>
          <p:cNvSpPr/>
          <p:nvPr/>
        </p:nvSpPr>
        <p:spPr>
          <a:xfrm>
            <a:off x="7822275" y="2148840"/>
            <a:ext cx="17145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58" name="Rectangle 57"/>
          <p:cNvSpPr/>
          <p:nvPr/>
        </p:nvSpPr>
        <p:spPr>
          <a:xfrm>
            <a:off x="8088975" y="1005840"/>
            <a:ext cx="34290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 baseline="-25000" dirty="0" smtClean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203275" y="1234440"/>
            <a:ext cx="34290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 baseline="-25000" dirty="0" smtClean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865225" y="1463040"/>
            <a:ext cx="57150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 baseline="-25000" dirty="0" smtClean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974675" y="2148840"/>
            <a:ext cx="51435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 baseline="-25000" dirty="0" smtClean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365075" y="1691640"/>
            <a:ext cx="1397925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 baseline="-25000" dirty="0" smtClean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431875" y="1463040"/>
            <a:ext cx="285750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64" name="Rectangle 63"/>
          <p:cNvSpPr/>
          <p:nvPr/>
        </p:nvSpPr>
        <p:spPr>
          <a:xfrm>
            <a:off x="8431875" y="1005840"/>
            <a:ext cx="285750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65" name="Rectangle 64"/>
          <p:cNvSpPr/>
          <p:nvPr/>
        </p:nvSpPr>
        <p:spPr>
          <a:xfrm>
            <a:off x="8546175" y="1234440"/>
            <a:ext cx="171450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66" name="Rectangle 65"/>
          <p:cNvSpPr/>
          <p:nvPr/>
        </p:nvSpPr>
        <p:spPr>
          <a:xfrm>
            <a:off x="8489025" y="2148840"/>
            <a:ext cx="228600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67" name="Rectangle 66"/>
          <p:cNvSpPr/>
          <p:nvPr/>
        </p:nvSpPr>
        <p:spPr>
          <a:xfrm>
            <a:off x="5943600" y="2453640"/>
            <a:ext cx="1447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</a:rPr>
              <a:t>S</a:t>
            </a:r>
            <a:r>
              <a:rPr lang="en-US" sz="1200" b="0" baseline="-25000" dirty="0" smtClean="0">
                <a:solidFill>
                  <a:schemeClr val="tx1"/>
                </a:solidFill>
              </a:rPr>
              <a:t>i</a:t>
            </a:r>
            <a:endParaRPr lang="en-US" sz="1200" b="0" baseline="-250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43600" y="2758440"/>
            <a:ext cx="14478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</a:rPr>
              <a:t>P</a:t>
            </a:r>
            <a:endParaRPr lang="en-US" sz="1200" b="0" baseline="-25000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629400" y="2998708"/>
            <a:ext cx="10695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 smtClean="0"/>
              <a:t>MERGE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017688" y="3368040"/>
            <a:ext cx="57912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71" name="Rectangle 70"/>
          <p:cNvSpPr/>
          <p:nvPr/>
        </p:nvSpPr>
        <p:spPr>
          <a:xfrm>
            <a:off x="6080131" y="3368040"/>
            <a:ext cx="173736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72" name="Rectangle 71"/>
          <p:cNvSpPr/>
          <p:nvPr/>
        </p:nvSpPr>
        <p:spPr>
          <a:xfrm>
            <a:off x="6243894" y="3368040"/>
            <a:ext cx="231648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73" name="Rectangle 72"/>
          <p:cNvSpPr/>
          <p:nvPr/>
        </p:nvSpPr>
        <p:spPr>
          <a:xfrm>
            <a:off x="6477205" y="3368040"/>
            <a:ext cx="57912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74" name="Rectangle 73"/>
          <p:cNvSpPr/>
          <p:nvPr/>
        </p:nvSpPr>
        <p:spPr>
          <a:xfrm>
            <a:off x="6535117" y="3368040"/>
            <a:ext cx="57912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 baseline="-25000" dirty="0" smtClean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101840" y="3368040"/>
            <a:ext cx="289560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cxnSp>
        <p:nvCxnSpPr>
          <p:cNvPr id="76" name="Straight Arrow Connector 75"/>
          <p:cNvCxnSpPr>
            <a:stCxn id="68" idx="2"/>
          </p:cNvCxnSpPr>
          <p:nvPr/>
        </p:nvCxnSpPr>
        <p:spPr>
          <a:xfrm rot="5400000">
            <a:off x="6381750" y="3082290"/>
            <a:ext cx="3810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6019800" y="207264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ontent Placeholder 4"/>
          <p:cNvSpPr txBox="1">
            <a:spLocks/>
          </p:cNvSpPr>
          <p:nvPr/>
        </p:nvSpPr>
        <p:spPr>
          <a:xfrm>
            <a:off x="381000" y="3733800"/>
            <a:ext cx="8077200" cy="288036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Pick every (n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1/2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/log(n))</a:t>
            </a:r>
            <a:r>
              <a:rPr kumimoji="0" lang="en-US" sz="2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element from Y,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call this P (pivots). |P|= n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1/2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Use CO merging algorithm (on (P, S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lang="en-US" sz="2400" dirty="0" smtClean="0"/>
              <a:t>)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to partition each of  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S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into segments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US" sz="2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ij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(elements of S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that go to bucket j)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lang="en-US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Can compute offset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each segment in bucket using CO </a:t>
            </a:r>
            <a:b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prefix sum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en-US" sz="2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0" y="1182469"/>
            <a:ext cx="1584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sz="2000" b="0" dirty="0" smtClean="0"/>
              <a:t>(size </a:t>
            </a:r>
            <a:r>
              <a:rPr lang="en-US" sz="2000" b="0" dirty="0" smtClean="0">
                <a:latin typeface="cmmi10" pitchFamily="34" charset="0"/>
              </a:rPr>
              <a:t>n</a:t>
            </a:r>
            <a:r>
              <a:rPr lang="en-US" sz="2000" b="0" dirty="0" smtClean="0"/>
              <a:t>)</a:t>
            </a:r>
          </a:p>
          <a:p>
            <a:r>
              <a:rPr lang="en-US" sz="2000" b="0" dirty="0" smtClean="0"/>
              <a:t>Let m=n</a:t>
            </a:r>
            <a:r>
              <a:rPr lang="en-US" sz="2000" b="0" baseline="30000" dirty="0" smtClean="0"/>
              <a:t>1/2</a:t>
            </a:r>
            <a:endParaRPr lang="en-US" sz="2000" b="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9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Bucket Transpose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" y="2621280"/>
            <a:ext cx="9052560" cy="3657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 We know segment lengths &amp; offsets - Can transfer in parallel</a:t>
            </a:r>
          </a:p>
          <a:p>
            <a:r>
              <a:rPr lang="en-US" sz="2000" dirty="0" smtClean="0"/>
              <a:t> Each of the chunks might be very small compared to B.</a:t>
            </a:r>
            <a:br>
              <a:rPr lang="en-US" sz="2000" dirty="0" smtClean="0"/>
            </a:br>
            <a:r>
              <a:rPr lang="en-US" sz="2000" dirty="0" smtClean="0"/>
              <a:t>   Cache miss overhead is high for naïve copying.</a:t>
            </a:r>
          </a:p>
          <a:p>
            <a:r>
              <a:rPr lang="en-US" sz="2000" dirty="0" smtClean="0"/>
              <a:t> Our approach: D&amp;C on the &lt;row, bucket&gt; index space</a:t>
            </a:r>
          </a:p>
          <a:p>
            <a:r>
              <a:rPr lang="en-US" sz="2000" dirty="0" smtClean="0"/>
              <a:t> Invoke BKT-TRANSPOSE(1,1,n</a:t>
            </a:r>
            <a:r>
              <a:rPr lang="en-US" sz="2000" baseline="30000" dirty="0" smtClean="0"/>
              <a:t>1/2</a:t>
            </a:r>
            <a:r>
              <a:rPr lang="en-US" sz="2000" dirty="0" smtClean="0"/>
              <a:t>)  [Q(</a:t>
            </a:r>
            <a:r>
              <a:rPr lang="en-US" sz="2000" dirty="0" err="1" smtClean="0"/>
              <a:t>n;M,B</a:t>
            </a:r>
            <a:r>
              <a:rPr lang="en-US" sz="2000" dirty="0" smtClean="0"/>
              <a:t>) = only O(n/B)]</a:t>
            </a:r>
          </a:p>
          <a:p>
            <a:r>
              <a:rPr lang="en-US" sz="2000" dirty="0" smtClean="0">
                <a:latin typeface="+mj-lt"/>
              </a:rPr>
              <a:t> BKT-TRANSPOSE (x</a:t>
            </a:r>
            <a:r>
              <a:rPr lang="en-US" sz="2000" baseline="-25000" dirty="0" smtClean="0">
                <a:latin typeface="+mj-lt"/>
              </a:rPr>
              <a:t>0</a:t>
            </a:r>
            <a:r>
              <a:rPr lang="en-US" sz="2000" dirty="0" smtClean="0">
                <a:latin typeface="+mj-lt"/>
              </a:rPr>
              <a:t>, y</a:t>
            </a:r>
            <a:r>
              <a:rPr lang="en-US" sz="2000" baseline="-25000" dirty="0" smtClean="0">
                <a:latin typeface="+mj-lt"/>
              </a:rPr>
              <a:t>0</a:t>
            </a:r>
            <a:r>
              <a:rPr lang="en-US" sz="2000" dirty="0" smtClean="0">
                <a:latin typeface="+mj-lt"/>
              </a:rPr>
              <a:t>, size)</a:t>
            </a:r>
          </a:p>
          <a:p>
            <a:pPr lvl="1">
              <a:buNone/>
            </a:pPr>
            <a:r>
              <a:rPr lang="en-US" sz="1800" b="1" dirty="0" smtClean="0">
                <a:latin typeface="+mj-lt"/>
              </a:rPr>
              <a:t>        IF</a:t>
            </a:r>
            <a:r>
              <a:rPr lang="en-US" sz="1800" dirty="0" smtClean="0">
                <a:latin typeface="+mj-lt"/>
              </a:rPr>
              <a:t> size =1,  just copy the one segment</a:t>
            </a:r>
          </a:p>
          <a:p>
            <a:pPr lvl="1">
              <a:buNone/>
            </a:pPr>
            <a:r>
              <a:rPr lang="en-US" sz="1800" b="1" dirty="0" smtClean="0">
                <a:latin typeface="+mj-lt"/>
              </a:rPr>
              <a:t>        ELSE</a:t>
            </a:r>
            <a:r>
              <a:rPr lang="en-US" sz="1800" dirty="0" smtClean="0">
                <a:latin typeface="+mj-lt"/>
              </a:rPr>
              <a:t> {BKT-TRANSPOSE (x</a:t>
            </a:r>
            <a:r>
              <a:rPr lang="en-US" sz="1800" baseline="-25000" dirty="0" smtClean="0">
                <a:latin typeface="+mj-lt"/>
              </a:rPr>
              <a:t>0</a:t>
            </a:r>
            <a:r>
              <a:rPr lang="en-US" sz="1800" dirty="0" smtClean="0">
                <a:latin typeface="+mj-lt"/>
              </a:rPr>
              <a:t> , y</a:t>
            </a:r>
            <a:r>
              <a:rPr lang="en-US" sz="1800" baseline="-25000" dirty="0" smtClean="0">
                <a:latin typeface="+mj-lt"/>
              </a:rPr>
              <a:t>0</a:t>
            </a:r>
            <a:r>
              <a:rPr lang="en-US" sz="1800" dirty="0" smtClean="0">
                <a:latin typeface="+mj-lt"/>
              </a:rPr>
              <a:t> , size/2); BKT-TRANSPOSE (x</a:t>
            </a:r>
            <a:r>
              <a:rPr lang="en-US" sz="1800" baseline="-25000" dirty="0" smtClean="0">
                <a:latin typeface="+mj-lt"/>
              </a:rPr>
              <a:t>0</a:t>
            </a:r>
            <a:r>
              <a:rPr lang="en-US" sz="1800" dirty="0" smtClean="0">
                <a:latin typeface="+mj-lt"/>
              </a:rPr>
              <a:t> + </a:t>
            </a:r>
            <a:br>
              <a:rPr lang="en-US" sz="1800" dirty="0" smtClean="0">
                <a:latin typeface="+mj-lt"/>
              </a:rPr>
            </a:br>
            <a:r>
              <a:rPr lang="en-US" sz="1800" dirty="0" smtClean="0">
                <a:latin typeface="+mj-lt"/>
              </a:rPr>
              <a:t>                 size/2,  y</a:t>
            </a:r>
            <a:r>
              <a:rPr lang="en-US" sz="1800" baseline="-25000" dirty="0" smtClean="0">
                <a:latin typeface="+mj-lt"/>
              </a:rPr>
              <a:t>0</a:t>
            </a:r>
            <a:r>
              <a:rPr lang="en-US" sz="1800" dirty="0" smtClean="0">
                <a:latin typeface="+mj-lt"/>
              </a:rPr>
              <a:t> , size/2); two more recursive calls}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5400" y="929640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115824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1386840"/>
            <a:ext cx="76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2072640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47800" y="929640"/>
            <a:ext cx="2286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24000" y="1158240"/>
            <a:ext cx="3048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47800" y="2072640"/>
            <a:ext cx="2286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71600" y="1386840"/>
            <a:ext cx="2286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76400" y="929640"/>
            <a:ext cx="457200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600200" y="1386840"/>
            <a:ext cx="304800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76400" y="2072640"/>
            <a:ext cx="228600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33600" y="929640"/>
            <a:ext cx="1524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828800" y="1158240"/>
            <a:ext cx="6096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1386840"/>
            <a:ext cx="76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05000" y="2072640"/>
            <a:ext cx="2286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86000" y="929640"/>
            <a:ext cx="45720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438400" y="1158240"/>
            <a:ext cx="45720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81200" y="1386840"/>
            <a:ext cx="76200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33600" y="2072640"/>
            <a:ext cx="68580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95400" y="1615440"/>
            <a:ext cx="1828800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743200" y="1386840"/>
            <a:ext cx="381000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743200" y="929640"/>
            <a:ext cx="381000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895600" y="1158240"/>
            <a:ext cx="228600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819400" y="2072640"/>
            <a:ext cx="304800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739640" y="929640"/>
            <a:ext cx="25146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39640" y="1158240"/>
            <a:ext cx="15240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739640" y="1386840"/>
            <a:ext cx="2209800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739640" y="2072640"/>
            <a:ext cx="2438400" cy="2286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739640" y="1844040"/>
            <a:ext cx="190500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739640" y="1615440"/>
            <a:ext cx="12954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91955" y="1502509"/>
            <a:ext cx="12698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Send to </a:t>
            </a:r>
          </a:p>
          <a:p>
            <a:r>
              <a:rPr lang="en-US" sz="2000" b="0" dirty="0" smtClean="0"/>
              <a:t>buckets</a:t>
            </a:r>
            <a:endParaRPr lang="en-US" sz="2000" b="0" dirty="0"/>
          </a:p>
        </p:txBody>
      </p:sp>
      <p:cxnSp>
        <p:nvCxnSpPr>
          <p:cNvPr id="35" name="Straight Arrow Connector 34"/>
          <p:cNvCxnSpPr>
            <a:stCxn id="24" idx="3"/>
            <a:endCxn id="30" idx="1"/>
          </p:cNvCxnSpPr>
          <p:nvPr/>
        </p:nvCxnSpPr>
        <p:spPr>
          <a:xfrm>
            <a:off x="3124200" y="1501140"/>
            <a:ext cx="16154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594360"/>
          </a:xfrm>
        </p:spPr>
        <p:txBody>
          <a:bodyPr>
            <a:normAutofit/>
          </a:bodyPr>
          <a:lstStyle/>
          <a:p>
            <a:r>
              <a:rPr lang="en-US" dirty="0" smtClean="0"/>
              <a:t>Sorting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1480" y="2956560"/>
            <a:ext cx="8382000" cy="35204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8. Finally, sort buckets</a:t>
            </a:r>
            <a:endParaRPr lang="en-US" sz="2200" dirty="0" smtClean="0"/>
          </a:p>
          <a:p>
            <a:r>
              <a:rPr lang="en-US" sz="2200" dirty="0" smtClean="0">
                <a:latin typeface="cmr10"/>
              </a:rPr>
              <a:t> Q(</a:t>
            </a:r>
            <a:r>
              <a:rPr lang="en-US" sz="2200" dirty="0" err="1" smtClean="0">
                <a:latin typeface="cmr10"/>
              </a:rPr>
              <a:t>n;M,B</a:t>
            </a:r>
            <a:r>
              <a:rPr lang="en-US" sz="2200" dirty="0" smtClean="0">
                <a:latin typeface="cmr10"/>
              </a:rPr>
              <a:t>) = n</a:t>
            </a:r>
            <a:r>
              <a:rPr lang="en-US" sz="2200" baseline="30000" dirty="0" smtClean="0">
                <a:latin typeface="cmr10"/>
              </a:rPr>
              <a:t>1/2</a:t>
            </a:r>
            <a:r>
              <a:rPr lang="en-US" sz="2200" dirty="0" smtClean="0">
                <a:latin typeface="cmr10"/>
              </a:rPr>
              <a:t>Q(n</a:t>
            </a:r>
            <a:r>
              <a:rPr lang="en-US" sz="2200" baseline="30000" dirty="0" smtClean="0">
                <a:latin typeface="cmr10"/>
              </a:rPr>
              <a:t>1/2</a:t>
            </a:r>
            <a:r>
              <a:rPr lang="en-US" sz="2200" dirty="0" smtClean="0">
                <a:latin typeface="cmr10"/>
              </a:rPr>
              <a:t>;M,B)+</a:t>
            </a:r>
            <a:r>
              <a:rPr lang="en-US" sz="2200" dirty="0" smtClean="0">
                <a:latin typeface="Symbol"/>
                <a:sym typeface="Symbol"/>
              </a:rPr>
              <a:t>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smtClean="0">
                <a:latin typeface="cmr10"/>
              </a:rPr>
              <a:t>Q(</a:t>
            </a:r>
            <a:r>
              <a:rPr lang="en-US" sz="2200" dirty="0" err="1" smtClean="0">
                <a:latin typeface="cmr10"/>
              </a:rPr>
              <a:t>x</a:t>
            </a:r>
            <a:r>
              <a:rPr lang="en-US" sz="2200" baseline="-25000" dirty="0" err="1" smtClean="0">
                <a:latin typeface="cmr10"/>
              </a:rPr>
              <a:t>i</a:t>
            </a:r>
            <a:r>
              <a:rPr lang="en-US" sz="2200" dirty="0" err="1" smtClean="0">
                <a:latin typeface="cmr10"/>
              </a:rPr>
              <a:t>;M,B</a:t>
            </a:r>
            <a:r>
              <a:rPr lang="en-US" sz="2200" dirty="0" smtClean="0">
                <a:latin typeface="cmr10"/>
              </a:rPr>
              <a:t>) + O(n/B),</a:t>
            </a:r>
            <a:endParaRPr lang="en-US" sz="2200" baseline="-25000" dirty="0" smtClean="0">
              <a:latin typeface="cmr10"/>
            </a:endParaRPr>
          </a:p>
          <a:p>
            <a:pPr>
              <a:buNone/>
            </a:pPr>
            <a:r>
              <a:rPr lang="en-US" sz="2200" dirty="0" smtClean="0">
                <a:latin typeface="cmr10"/>
              </a:rPr>
              <a:t>		       = O((n/B)(log</a:t>
            </a:r>
            <a:r>
              <a:rPr lang="en-US" sz="2200" baseline="-25000" dirty="0" smtClean="0">
                <a:latin typeface="cmr10"/>
              </a:rPr>
              <a:t>(M/B)</a:t>
            </a:r>
            <a:r>
              <a:rPr lang="en-US" sz="2200" dirty="0" smtClean="0">
                <a:latin typeface="cmr10"/>
              </a:rPr>
              <a:t>(n/B)).</a:t>
            </a:r>
          </a:p>
          <a:p>
            <a:r>
              <a:rPr lang="en-US" sz="2200" dirty="0" smtClean="0">
                <a:latin typeface="cmr10"/>
              </a:rPr>
              <a:t> Work(n) = O(n log n).     Depth(n) = </a:t>
            </a:r>
            <a:r>
              <a:rPr lang="en-US" sz="2200" b="1" dirty="0" smtClean="0">
                <a:latin typeface="cmr10"/>
              </a:rPr>
              <a:t>O(log</a:t>
            </a:r>
            <a:r>
              <a:rPr lang="en-US" sz="2200" b="1" baseline="30000" dirty="0" smtClean="0">
                <a:latin typeface="cmr10"/>
              </a:rPr>
              <a:t>2</a:t>
            </a:r>
            <a:r>
              <a:rPr lang="en-US" sz="2200" b="1" dirty="0" smtClean="0">
                <a:latin typeface="cmr10"/>
              </a:rPr>
              <a:t>(n))</a:t>
            </a:r>
          </a:p>
          <a:p>
            <a:r>
              <a:rPr lang="en-US" sz="2200" dirty="0" smtClean="0">
                <a:latin typeface="cmr10"/>
              </a:rPr>
              <a:t> Depth of </a:t>
            </a:r>
            <a:r>
              <a:rPr lang="en-US" sz="2200" b="1" dirty="0" smtClean="0">
                <a:latin typeface="cmr10"/>
              </a:rPr>
              <a:t>randomized</a:t>
            </a:r>
            <a:r>
              <a:rPr lang="en-US" sz="2200" dirty="0" smtClean="0">
                <a:latin typeface="cmr10"/>
              </a:rPr>
              <a:t> version: </a:t>
            </a:r>
            <a:r>
              <a:rPr lang="en-US" sz="2200" b="1" dirty="0" smtClean="0">
                <a:latin typeface="cmr10"/>
              </a:rPr>
              <a:t>O(log</a:t>
            </a:r>
            <a:r>
              <a:rPr lang="en-US" sz="2200" b="1" baseline="30000" dirty="0" smtClean="0">
                <a:latin typeface="cmr10"/>
              </a:rPr>
              <a:t>3/2</a:t>
            </a:r>
            <a:r>
              <a:rPr lang="en-US" sz="2200" b="1" dirty="0" smtClean="0">
                <a:latin typeface="cmr10"/>
              </a:rPr>
              <a:t>(n))</a:t>
            </a:r>
          </a:p>
          <a:p>
            <a:r>
              <a:rPr lang="en-US" sz="2200" dirty="0" smtClean="0">
                <a:latin typeface="cmr10"/>
              </a:rPr>
              <a:t> [Cole, Ramachandran ’10] improves depth of deterministic </a:t>
            </a:r>
            <a:br>
              <a:rPr lang="en-US" sz="2200" dirty="0" smtClean="0">
                <a:latin typeface="cmr10"/>
              </a:rPr>
            </a:br>
            <a:r>
              <a:rPr lang="en-US" sz="2200" dirty="0" smtClean="0">
                <a:latin typeface="cmr10"/>
              </a:rPr>
              <a:t>       sort to </a:t>
            </a:r>
            <a:r>
              <a:rPr lang="en-US" sz="2200" b="1" dirty="0" smtClean="0">
                <a:latin typeface="cmr10"/>
              </a:rPr>
              <a:t>O(</a:t>
            </a:r>
            <a:r>
              <a:rPr lang="en-US" sz="2200" b="1" dirty="0" err="1" smtClean="0">
                <a:latin typeface="cmr10"/>
              </a:rPr>
              <a:t>logn</a:t>
            </a:r>
            <a:r>
              <a:rPr lang="en-US" sz="2200" b="1" dirty="0" smtClean="0">
                <a:latin typeface="cmr10"/>
              </a:rPr>
              <a:t> </a:t>
            </a:r>
            <a:r>
              <a:rPr lang="en-US" sz="2200" b="1" dirty="0" err="1" smtClean="0">
                <a:latin typeface="cmr10"/>
              </a:rPr>
              <a:t>loglog</a:t>
            </a:r>
            <a:r>
              <a:rPr lang="en-US" sz="2200" b="1" dirty="0" smtClean="0">
                <a:latin typeface="cmr10"/>
              </a:rPr>
              <a:t> n)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021080"/>
            <a:ext cx="19050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0" dirty="0" smtClean="0">
                <a:solidFill>
                  <a:schemeClr val="tx1"/>
                </a:solidFill>
              </a:rPr>
              <a:t>S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1249680"/>
            <a:ext cx="19050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0" dirty="0" smtClean="0">
                <a:solidFill>
                  <a:schemeClr val="tx1"/>
                </a:solidFill>
              </a:rPr>
              <a:t>S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2</a:t>
            </a:r>
            <a:endParaRPr lang="en-US" sz="1600" b="0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478280"/>
            <a:ext cx="19050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0" dirty="0" smtClean="0">
                <a:solidFill>
                  <a:schemeClr val="tx1"/>
                </a:solidFill>
              </a:rPr>
              <a:t>S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3</a:t>
            </a:r>
            <a:endParaRPr lang="en-US" sz="1600" b="0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2164080"/>
            <a:ext cx="19050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0" dirty="0" err="1" smtClean="0">
                <a:solidFill>
                  <a:schemeClr val="tx1"/>
                </a:solidFill>
              </a:rPr>
              <a:t>S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m</a:t>
            </a:r>
            <a:endParaRPr lang="en-US" sz="1600" b="0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706880"/>
            <a:ext cx="19050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0400" y="1021080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200400" y="124968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200400" y="1478280"/>
            <a:ext cx="76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00400" y="2164080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352800" y="1021080"/>
            <a:ext cx="2286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429000" y="1249680"/>
            <a:ext cx="3048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352800" y="2164080"/>
            <a:ext cx="2286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276600" y="1478280"/>
            <a:ext cx="2286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81400" y="1021080"/>
            <a:ext cx="457200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505200" y="1478280"/>
            <a:ext cx="304800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581400" y="2164080"/>
            <a:ext cx="228600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038600" y="1021080"/>
            <a:ext cx="1524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33800" y="1249680"/>
            <a:ext cx="6096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10000" y="1478280"/>
            <a:ext cx="76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810000" y="2164080"/>
            <a:ext cx="2286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191000" y="1021080"/>
            <a:ext cx="45720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343400" y="1249680"/>
            <a:ext cx="45720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86200" y="1478280"/>
            <a:ext cx="76200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038600" y="2164080"/>
            <a:ext cx="68580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00400" y="1706880"/>
            <a:ext cx="1828800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48200" y="1478280"/>
            <a:ext cx="381000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648200" y="1021080"/>
            <a:ext cx="381000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800600" y="1249680"/>
            <a:ext cx="228600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400" y="2164080"/>
            <a:ext cx="304800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1021080"/>
            <a:ext cx="25146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0" baseline="-25000" dirty="0" smtClean="0">
                <a:solidFill>
                  <a:schemeClr val="tx1"/>
                </a:solidFill>
              </a:rPr>
              <a:t>Sort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019800" y="1249680"/>
            <a:ext cx="15240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0" baseline="-25000" dirty="0" smtClean="0">
                <a:solidFill>
                  <a:schemeClr val="tx1"/>
                </a:solidFill>
              </a:rPr>
              <a:t>Sort</a:t>
            </a:r>
            <a:endParaRPr lang="en-US" sz="2000" b="0" baseline="-25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19800" y="1478280"/>
            <a:ext cx="2209800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0" baseline="-25000" dirty="0" smtClean="0">
                <a:solidFill>
                  <a:schemeClr val="tx1"/>
                </a:solidFill>
              </a:rPr>
              <a:t>Sort</a:t>
            </a:r>
            <a:endParaRPr lang="en-US" sz="2000" b="0" baseline="-250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019800" y="2164080"/>
            <a:ext cx="2438400" cy="2286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0" baseline="-25000" dirty="0" smtClean="0">
                <a:solidFill>
                  <a:schemeClr val="tx1"/>
                </a:solidFill>
              </a:rPr>
              <a:t>Sort</a:t>
            </a:r>
            <a:endParaRPr lang="en-US" sz="2000" b="0" baseline="-250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19800" y="1935480"/>
            <a:ext cx="1905000" cy="228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0" dirty="0" smtClean="0">
                <a:solidFill>
                  <a:schemeClr val="tx1"/>
                </a:solidFill>
              </a:rPr>
              <a:t>Sort</a:t>
            </a:r>
            <a:endParaRPr lang="en-US" sz="1100" b="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019800" y="1706880"/>
            <a:ext cx="12954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0" baseline="-25000" dirty="0" smtClean="0">
                <a:solidFill>
                  <a:schemeClr val="tx1"/>
                </a:solidFill>
              </a:rPr>
              <a:t>Sort</a:t>
            </a:r>
            <a:endParaRPr lang="en-US" sz="2000" b="0" baseline="-250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6" idx="3"/>
            <a:endCxn id="11" idx="1"/>
          </p:cNvCxnSpPr>
          <p:nvPr/>
        </p:nvCxnSpPr>
        <p:spPr>
          <a:xfrm>
            <a:off x="2209800" y="159258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199438" y="1654909"/>
            <a:ext cx="1026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/>
              <a:t>Divide </a:t>
            </a:r>
          </a:p>
          <a:p>
            <a:r>
              <a:rPr lang="en-US" sz="1800" b="0" dirty="0" smtClean="0"/>
              <a:t>using P</a:t>
            </a:r>
            <a:endParaRPr lang="en-US" sz="1800" b="0" dirty="0"/>
          </a:p>
        </p:txBody>
      </p:sp>
      <p:sp>
        <p:nvSpPr>
          <p:cNvPr id="41" name="TextBox 40"/>
          <p:cNvSpPr txBox="1"/>
          <p:nvPr/>
        </p:nvSpPr>
        <p:spPr>
          <a:xfrm>
            <a:off x="4975534" y="1593949"/>
            <a:ext cx="1164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/>
              <a:t>Send to </a:t>
            </a:r>
          </a:p>
          <a:p>
            <a:r>
              <a:rPr lang="en-US" sz="1800" b="0" dirty="0" smtClean="0"/>
              <a:t>buckets</a:t>
            </a:r>
            <a:endParaRPr lang="en-US" sz="1800" b="0" dirty="0"/>
          </a:p>
        </p:txBody>
      </p:sp>
      <p:cxnSp>
        <p:nvCxnSpPr>
          <p:cNvPr id="42" name="Straight Arrow Connector 41"/>
          <p:cNvCxnSpPr>
            <a:stCxn id="29" idx="3"/>
            <a:endCxn id="35" idx="1"/>
          </p:cNvCxnSpPr>
          <p:nvPr/>
        </p:nvCxnSpPr>
        <p:spPr>
          <a:xfrm>
            <a:off x="5029200" y="159258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>
            <a:off x="7735491" y="2689463"/>
            <a:ext cx="53260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430423" y="2971800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Sorting leads to graph algorithms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3360" y="1117600"/>
          <a:ext cx="8717280" cy="50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658691"/>
                <a:gridCol w="32137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Problem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Depth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Cache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complexity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List 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</a:t>
                      </a:r>
                      <a:r>
                        <a:rPr lang="en-US" dirty="0" err="1" smtClean="0"/>
                        <a:t>D</a:t>
                      </a:r>
                      <a:r>
                        <a:rPr lang="en-US" baseline="-25000" dirty="0" err="1" smtClean="0"/>
                        <a:t>sort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baseline="0" dirty="0" smtClean="0"/>
                        <a:t>(n) log n)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</a:t>
                      </a:r>
                      <a:r>
                        <a:rPr lang="en-US" dirty="0" err="1" smtClean="0"/>
                        <a:t>Q</a:t>
                      </a:r>
                      <a:r>
                        <a:rPr lang="en-US" baseline="-25000" dirty="0" err="1" smtClean="0"/>
                        <a:t>sort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baseline="0" dirty="0" smtClean="0"/>
                        <a:t>(n))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Euler tour on trees</a:t>
                      </a:r>
                    </a:p>
                    <a:p>
                      <a:r>
                        <a:rPr lang="en-US" dirty="0" smtClean="0"/>
                        <a:t>(Successor</a:t>
                      </a:r>
                      <a:r>
                        <a:rPr lang="en-US" baseline="0" dirty="0" smtClean="0"/>
                        <a:t> + L.R.)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O(D</a:t>
                      </a:r>
                      <a:r>
                        <a:rPr kumimoji="0" lang="en-US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LR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(n))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</a:t>
                      </a:r>
                      <a:r>
                        <a:rPr lang="en-US" dirty="0" err="1" smtClean="0"/>
                        <a:t>Q</a:t>
                      </a:r>
                      <a:r>
                        <a:rPr lang="en-US" baseline="-25000" dirty="0" err="1" smtClean="0"/>
                        <a:t>sort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baseline="0" dirty="0" smtClean="0"/>
                        <a:t>(n))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Tree contraction</a:t>
                      </a:r>
                    </a:p>
                    <a:p>
                      <a:r>
                        <a:rPr lang="en-US" dirty="0" smtClean="0"/>
                        <a:t>(Euler Tour + </a:t>
                      </a:r>
                      <a:r>
                        <a:rPr lang="en-US" dirty="0" err="1" smtClean="0"/>
                        <a:t>Indep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Set)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O(D</a:t>
                      </a:r>
                      <a:r>
                        <a:rPr kumimoji="0" lang="en-US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LR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(n) log 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</a:t>
                      </a:r>
                      <a:r>
                        <a:rPr lang="en-US" dirty="0" err="1" smtClean="0"/>
                        <a:t>Q</a:t>
                      </a:r>
                      <a:r>
                        <a:rPr lang="en-US" baseline="-25000" dirty="0" err="1" smtClean="0"/>
                        <a:t>sort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baseline="0" dirty="0" smtClean="0"/>
                        <a:t>(n))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Least</a:t>
                      </a:r>
                      <a:r>
                        <a:rPr lang="en-US" baseline="0" dirty="0" smtClean="0"/>
                        <a:t> common ancestors (k queries)</a:t>
                      </a:r>
                    </a:p>
                    <a:p>
                      <a:r>
                        <a:rPr lang="en-US" baseline="0" dirty="0" smtClean="0"/>
                        <a:t>(Euler Tour + Range Minima Query)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O(D</a:t>
                      </a:r>
                      <a:r>
                        <a:rPr kumimoji="0" lang="en-US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LR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(n))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O(⌈k/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n⌉Q</a:t>
                      </a:r>
                      <a:r>
                        <a:rPr kumimoji="0" lang="en-US" sz="18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sort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(n))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Connected components</a:t>
                      </a:r>
                    </a:p>
                    <a:p>
                      <a:r>
                        <a:rPr lang="en-US" dirty="0" smtClean="0"/>
                        <a:t>(Tree</a:t>
                      </a:r>
                      <a:r>
                        <a:rPr lang="en-US" baseline="0" dirty="0" smtClean="0"/>
                        <a:t> Contraction)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O(D</a:t>
                      </a:r>
                      <a:r>
                        <a:rPr kumimoji="0" lang="en-US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LR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(n) log n)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kumimoji="0" lang="en-US" sz="18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sort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(|E|) log(|V |/√M))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MST</a:t>
                      </a:r>
                    </a:p>
                    <a:p>
                      <a:r>
                        <a:rPr lang="en-US" dirty="0" smtClean="0"/>
                        <a:t>(Tree Contraction)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O(D</a:t>
                      </a:r>
                      <a:r>
                        <a:rPr kumimoji="0" lang="en-US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LR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(n) log n)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kumimoji="0" lang="en-US" sz="18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sort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(|E|) log(|V |/√M))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236203"/>
          <a:ext cx="91440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0561"/>
                <a:gridCol w="1025379"/>
                <a:gridCol w="1003651"/>
                <a:gridCol w="1467622"/>
                <a:gridCol w="1168777"/>
                <a:gridCol w="1359005"/>
                <a:gridCol w="1359005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weight</a:t>
                      </a:r>
                      <a:endParaRPr lang="en-US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6600"/>
                          </a:solidFill>
                          <a:latin typeface="Calibri" pitchFamily="34" charset="0"/>
                          <a:cs typeface="Calibri" pitchFamily="34" charset="0"/>
                        </a:rPr>
                        <a:t>STL Sort</a:t>
                      </a:r>
                      <a:endParaRPr lang="en-US" dirty="0">
                        <a:solidFill>
                          <a:srgbClr val="FF66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6600"/>
                          </a:solidFill>
                          <a:latin typeface="Calibri" pitchFamily="34" charset="0"/>
                          <a:cs typeface="Calibri" pitchFamily="34" charset="0"/>
                        </a:rPr>
                        <a:t>Sanders</a:t>
                      </a:r>
                      <a:r>
                        <a:rPr lang="en-US" baseline="0" dirty="0" smtClean="0">
                          <a:solidFill>
                            <a:srgbClr val="FF6600"/>
                          </a:solidFill>
                          <a:latin typeface="Calibri" pitchFamily="34" charset="0"/>
                          <a:cs typeface="Calibri" pitchFamily="34" charset="0"/>
                        </a:rPr>
                        <a:t> Sort</a:t>
                      </a:r>
                      <a:endParaRPr lang="en-US" dirty="0">
                        <a:solidFill>
                          <a:srgbClr val="FF66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6600"/>
                          </a:solidFill>
                          <a:latin typeface="Calibri" pitchFamily="34" charset="0"/>
                          <a:cs typeface="Calibri" pitchFamily="34" charset="0"/>
                        </a:rPr>
                        <a:t>Quicksort</a:t>
                      </a:r>
                      <a:endParaRPr lang="en-US" dirty="0">
                        <a:solidFill>
                          <a:srgbClr val="FF66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BT-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Sort</a:t>
                      </a:r>
                      <a:endParaRPr lang="en-US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BT-Sort</a:t>
                      </a:r>
                      <a:endParaRPr lang="en-US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baseline="0" dirty="0" smtClean="0">
                          <a:latin typeface="Calibri" pitchFamily="34" charset="0"/>
                          <a:cs typeface="Calibri" pitchFamily="34" charset="0"/>
                        </a:rPr>
                        <a:t>   Cores</a:t>
                      </a:r>
                      <a:endParaRPr lang="en-US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32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32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Uniform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.1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15.8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1.06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4.22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.82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20.2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Exponential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.1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10.8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.79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2.49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.53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13.8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Almost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Sorted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.1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3.28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1.11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1.76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.27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5.67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Trigram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Strings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.2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58.2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4.63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8.6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1.05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30.8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Strings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Permuted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.2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82.5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7.08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28.4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1.76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49.3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Structure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.3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17.6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2.03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6.73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1.18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26.7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 pitchFamily="34" charset="0"/>
                          <a:cs typeface="Calibri" pitchFamily="34" charset="0"/>
                        </a:rPr>
                        <a:t>  Average</a:t>
                      </a:r>
                      <a:endParaRPr lang="en-US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alibri" pitchFamily="34" charset="0"/>
                          <a:cs typeface="Calibri" pitchFamily="34" charset="0"/>
                        </a:rPr>
                        <a:t>36.4</a:t>
                      </a:r>
                      <a:endParaRPr lang="en-US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alibri" pitchFamily="34" charset="0"/>
                          <a:cs typeface="Calibri" pitchFamily="34" charset="0"/>
                        </a:rPr>
                        <a:t>3.24</a:t>
                      </a:r>
                      <a:endParaRPr lang="en-US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alibri" pitchFamily="34" charset="0"/>
                          <a:cs typeface="Calibri" pitchFamily="34" charset="0"/>
                        </a:rPr>
                        <a:t>10.3</a:t>
                      </a:r>
                      <a:endParaRPr lang="en-US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alibri" pitchFamily="34" charset="0"/>
                          <a:cs typeface="Calibri" pitchFamily="34" charset="0"/>
                        </a:rPr>
                        <a:t>1.08</a:t>
                      </a:r>
                      <a:endParaRPr lang="en-US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alibri" pitchFamily="34" charset="0"/>
                          <a:cs typeface="Calibri" pitchFamily="34" charset="0"/>
                        </a:rPr>
                        <a:t>28.0</a:t>
                      </a:r>
                      <a:endParaRPr lang="en-US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2939" y="5146344"/>
            <a:ext cx="82621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000" dirty="0" smtClean="0"/>
              <a:t> Time in seconds on 32 core Nehalem (4 X x7560)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/>
              <a:t> All inputs are 100,000,000 long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/>
              <a:t> All code written run on </a:t>
            </a:r>
            <a:r>
              <a:rPr lang="en-US" sz="2000" dirty="0" err="1" smtClean="0"/>
              <a:t>Cilk</a:t>
            </a:r>
            <a:r>
              <a:rPr lang="en-US" sz="2000" dirty="0" smtClean="0"/>
              <a:t>++ (also tested in </a:t>
            </a:r>
            <a:r>
              <a:rPr lang="en-US" sz="2000" dirty="0" err="1" smtClean="0"/>
              <a:t>Cilk</a:t>
            </a:r>
            <a:r>
              <a:rPr lang="en-US" sz="2000" dirty="0" smtClean="0"/>
              <a:t>+)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/>
              <a:t> BT-Sort follows Low-Span + Cache-Oblivious approach</a:t>
            </a:r>
            <a:endParaRPr lang="en-US" sz="20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81884"/>
            <a:ext cx="9144000" cy="641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BT-Sort</a:t>
            </a:r>
            <a:r>
              <a:rPr lang="en-US" sz="3200" kern="0" noProof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: Experimental Study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428096" y="968993"/>
            <a:ext cx="1433014" cy="4067032"/>
          </a:xfrm>
          <a:prstGeom prst="ellipse">
            <a:avLst/>
          </a:prstGeom>
          <a:noFill/>
          <a:ln w="28575" cap="flat" cmpd="sng" algn="ctr">
            <a:solidFill>
              <a:srgbClr val="99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769057" y="971268"/>
            <a:ext cx="1433014" cy="4067032"/>
          </a:xfrm>
          <a:prstGeom prst="ellipse">
            <a:avLst/>
          </a:prstGeom>
          <a:noFill/>
          <a:ln w="28575" cap="flat" cmpd="sng" algn="ctr">
            <a:solidFill>
              <a:srgbClr val="99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Multi-core Computing Lectures: </a:t>
            </a:r>
            <a:br>
              <a:rPr lang="en-US" dirty="0" smtClean="0"/>
            </a:br>
            <a:r>
              <a:rPr lang="en-US" b="0" dirty="0" smtClean="0"/>
              <a:t>Progress-to-date on Key Open Questions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704340"/>
            <a:ext cx="8788400" cy="3614420"/>
          </a:xfrm>
        </p:spPr>
        <p:txBody>
          <a:bodyPr/>
          <a:lstStyle/>
          <a:p>
            <a:r>
              <a:rPr lang="en-US" dirty="0" smtClean="0"/>
              <a:t> How to formally model multi-core hierarchies?</a:t>
            </a:r>
          </a:p>
          <a:p>
            <a:r>
              <a:rPr lang="en-US" dirty="0" smtClean="0"/>
              <a:t> What is the Algorithm Designer’s model?</a:t>
            </a:r>
          </a:p>
          <a:p>
            <a:r>
              <a:rPr lang="en-US" dirty="0" smtClean="0"/>
              <a:t> What runtime task scheduler should be used?</a:t>
            </a:r>
          </a:p>
          <a:p>
            <a:r>
              <a:rPr lang="en-US" dirty="0" smtClean="0"/>
              <a:t> What are the new algorithmic techniques?</a:t>
            </a:r>
          </a:p>
          <a:p>
            <a:r>
              <a:rPr lang="en-US" dirty="0" smtClean="0"/>
              <a:t> How do the algorithms perform in practice?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0622" y="5120640"/>
            <a:ext cx="7733206" cy="1077218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NEXT UP</a:t>
            </a: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Lecture #2: Tackling Multi-level Hierarchies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" y="842963"/>
            <a:ext cx="8788400" cy="5397500"/>
          </a:xfrm>
        </p:spPr>
        <p:txBody>
          <a:bodyPr/>
          <a:lstStyle/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[Acar, Blelloch, </a:t>
            </a:r>
            <a:r>
              <a:rPr lang="en-US" sz="1300" b="0" dirty="0" err="1" smtClean="0">
                <a:solidFill>
                  <a:srgbClr val="000000"/>
                </a:solidFill>
              </a:rPr>
              <a:t>Blumofe</a:t>
            </a:r>
            <a:r>
              <a:rPr lang="en-US" sz="1300" b="0" dirty="0" smtClean="0">
                <a:solidFill>
                  <a:srgbClr val="000000"/>
                </a:solidFill>
              </a:rPr>
              <a:t> ‘02] Umut A. Acar, Guy E. Blelloch, Robert D. </a:t>
            </a:r>
            <a:r>
              <a:rPr lang="en-US" sz="1300" b="0" dirty="0" err="1" smtClean="0">
                <a:solidFill>
                  <a:srgbClr val="000000"/>
                </a:solidFill>
              </a:rPr>
              <a:t>Blumofe</a:t>
            </a:r>
            <a:r>
              <a:rPr lang="en-US" sz="1300" b="0" dirty="0" smtClean="0">
                <a:solidFill>
                  <a:srgbClr val="000000"/>
                </a:solidFill>
              </a:rPr>
              <a:t>. The Data Locality of Work Stealing. Theory </a:t>
            </a:r>
            <a:r>
              <a:rPr lang="en-US" sz="1300" b="0" dirty="0" err="1" smtClean="0">
                <a:solidFill>
                  <a:srgbClr val="000000"/>
                </a:solidFill>
              </a:rPr>
              <a:t>Comput</a:t>
            </a:r>
            <a:r>
              <a:rPr lang="en-US" sz="1300" b="0" dirty="0" smtClean="0">
                <a:solidFill>
                  <a:srgbClr val="000000"/>
                </a:solidFill>
              </a:rPr>
              <a:t>. Syst. 35:3 (2002)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[Blelloch, G ’04] G. E. Blelloch and P. B. Gibbons.  Effectively Sharing a Cache Among Threads. ACM SPAA, 2004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[Blelloch, G, Matias ‘99] G. E. Blelloch, P. B. Gibbons and Y. Matias. Provably Efficient Scheduling for Languages with Fine-Grained Parallelism. J. ACM 46:2 (1999)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[Blelloch, G, Simhadri ‘10] G. E. Blelloch, P. B. Gibbons and H. V. Simhadri. Low Depth Cache-Oblivious Algorithms. ACM SPAA, 2010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</a:t>
            </a:r>
            <a:r>
              <a:rPr lang="en-US" sz="1300" b="0" dirty="0" err="1" smtClean="0">
                <a:solidFill>
                  <a:srgbClr val="000000"/>
                </a:solidFill>
              </a:rPr>
              <a:t>Blumofe</a:t>
            </a:r>
            <a:r>
              <a:rPr lang="en-US" sz="1300" b="0" dirty="0" smtClean="0">
                <a:solidFill>
                  <a:srgbClr val="000000"/>
                </a:solidFill>
              </a:rPr>
              <a:t>, Leiserson '99] Robert D. </a:t>
            </a:r>
            <a:r>
              <a:rPr lang="en-US" sz="1300" b="0" dirty="0" err="1" smtClean="0">
                <a:solidFill>
                  <a:srgbClr val="000000"/>
                </a:solidFill>
              </a:rPr>
              <a:t>Blumofe</a:t>
            </a:r>
            <a:r>
              <a:rPr lang="en-US" sz="1300" b="0" dirty="0" smtClean="0">
                <a:solidFill>
                  <a:srgbClr val="000000"/>
                </a:solidFill>
              </a:rPr>
              <a:t>, Charles E. Leiserson. Scheduling Multithreaded Computations by Work Stealing. J. ACM 46:5 (1999)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</a:t>
            </a:r>
            <a:r>
              <a:rPr lang="en-US" sz="1300" b="0" dirty="0" err="1" smtClean="0">
                <a:solidFill>
                  <a:srgbClr val="000000"/>
                </a:solidFill>
              </a:rPr>
              <a:t>Blumofe</a:t>
            </a:r>
            <a:r>
              <a:rPr lang="en-US" sz="1300" b="0" dirty="0" smtClean="0">
                <a:solidFill>
                  <a:srgbClr val="000000"/>
                </a:solidFill>
              </a:rPr>
              <a:t> et al. ’96] Robert D. </a:t>
            </a:r>
            <a:r>
              <a:rPr lang="en-US" sz="1300" b="0" dirty="0" err="1" smtClean="0">
                <a:solidFill>
                  <a:srgbClr val="000000"/>
                </a:solidFill>
              </a:rPr>
              <a:t>Blumofe</a:t>
            </a:r>
            <a:r>
              <a:rPr lang="en-US" sz="1300" b="0" dirty="0" smtClean="0">
                <a:solidFill>
                  <a:srgbClr val="000000"/>
                </a:solidFill>
              </a:rPr>
              <a:t>, </a:t>
            </a:r>
            <a:r>
              <a:rPr lang="en-US" sz="1300" b="0" dirty="0" err="1" smtClean="0">
                <a:solidFill>
                  <a:srgbClr val="000000"/>
                </a:solidFill>
              </a:rPr>
              <a:t>Matteo</a:t>
            </a:r>
            <a:r>
              <a:rPr lang="en-US" sz="1300" b="0" dirty="0" smtClean="0">
                <a:solidFill>
                  <a:srgbClr val="000000"/>
                </a:solidFill>
              </a:rPr>
              <a:t> </a:t>
            </a:r>
            <a:r>
              <a:rPr lang="en-US" sz="1300" b="0" dirty="0" err="1" smtClean="0">
                <a:solidFill>
                  <a:srgbClr val="000000"/>
                </a:solidFill>
              </a:rPr>
              <a:t>Frigo</a:t>
            </a:r>
            <a:r>
              <a:rPr lang="en-US" sz="1300" b="0" dirty="0" smtClean="0">
                <a:solidFill>
                  <a:srgbClr val="000000"/>
                </a:solidFill>
              </a:rPr>
              <a:t>, Christopher F. </a:t>
            </a:r>
            <a:r>
              <a:rPr lang="en-US" sz="1300" b="0" dirty="0" err="1" smtClean="0">
                <a:solidFill>
                  <a:srgbClr val="000000"/>
                </a:solidFill>
              </a:rPr>
              <a:t>Joerg</a:t>
            </a:r>
            <a:r>
              <a:rPr lang="en-US" sz="1300" b="0" dirty="0" smtClean="0">
                <a:solidFill>
                  <a:srgbClr val="000000"/>
                </a:solidFill>
              </a:rPr>
              <a:t>, Charles E. Leiserson, Keith H. Randall. An Analysis of Dag-Consistent Distributed Shared-Memory Algorithms. ACM SPAA, 1996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[Brent ‘74] Richard P.  Brent. The parallel evaluation of general arithmetic expressions" J. ACM 21:2, 1974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[Cole, Ramachandran ’10] Richard Cole, Vijaya Ramachandran. Resource Oblivious Sorting on Multicores. ICALP, 2010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[Fortune, Wyllie ‘78] Steven Fortune, James Wyllie. Parallelism in Random Access Machines. ACM STOC, 1978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</a:t>
            </a:r>
            <a:r>
              <a:rPr lang="en-US" sz="1300" b="0" dirty="0" err="1" smtClean="0">
                <a:solidFill>
                  <a:srgbClr val="000000"/>
                </a:solidFill>
              </a:rPr>
              <a:t>Frigo</a:t>
            </a:r>
            <a:r>
              <a:rPr lang="en-US" sz="1300" b="0" dirty="0" smtClean="0">
                <a:solidFill>
                  <a:srgbClr val="000000"/>
                </a:solidFill>
              </a:rPr>
              <a:t>, Leiserson, </a:t>
            </a:r>
            <a:r>
              <a:rPr lang="en-US" sz="1300" b="0" dirty="0" err="1" smtClean="0">
                <a:solidFill>
                  <a:srgbClr val="000000"/>
                </a:solidFill>
              </a:rPr>
              <a:t>Prokop</a:t>
            </a:r>
            <a:r>
              <a:rPr lang="en-US" sz="1300" b="0" dirty="0" smtClean="0">
                <a:solidFill>
                  <a:srgbClr val="000000"/>
                </a:solidFill>
              </a:rPr>
              <a:t>, Ramachandran ’99] </a:t>
            </a:r>
            <a:r>
              <a:rPr lang="en-US" sz="1300" b="0" dirty="0" err="1" smtClean="0">
                <a:solidFill>
                  <a:srgbClr val="000000"/>
                </a:solidFill>
              </a:rPr>
              <a:t>Matteo</a:t>
            </a:r>
            <a:r>
              <a:rPr lang="en-US" sz="1300" b="0" dirty="0" smtClean="0">
                <a:solidFill>
                  <a:srgbClr val="000000"/>
                </a:solidFill>
              </a:rPr>
              <a:t> </a:t>
            </a:r>
            <a:r>
              <a:rPr lang="en-US" sz="1300" b="0" dirty="0" err="1" smtClean="0">
                <a:solidFill>
                  <a:srgbClr val="000000"/>
                </a:solidFill>
              </a:rPr>
              <a:t>Frigo</a:t>
            </a:r>
            <a:r>
              <a:rPr lang="en-US" sz="1300" b="0" dirty="0" smtClean="0">
                <a:solidFill>
                  <a:srgbClr val="000000"/>
                </a:solidFill>
              </a:rPr>
              <a:t>, Charles E. Leiserson, </a:t>
            </a:r>
            <a:r>
              <a:rPr lang="en-US" sz="1300" b="0" dirty="0" err="1" smtClean="0">
                <a:solidFill>
                  <a:srgbClr val="000000"/>
                </a:solidFill>
              </a:rPr>
              <a:t>Harald</a:t>
            </a:r>
            <a:r>
              <a:rPr lang="en-US" sz="1300" b="0" dirty="0" smtClean="0">
                <a:solidFill>
                  <a:srgbClr val="000000"/>
                </a:solidFill>
              </a:rPr>
              <a:t> </a:t>
            </a:r>
            <a:r>
              <a:rPr lang="en-US" sz="1300" b="0" dirty="0" err="1" smtClean="0">
                <a:solidFill>
                  <a:srgbClr val="000000"/>
                </a:solidFill>
              </a:rPr>
              <a:t>Prokop</a:t>
            </a:r>
            <a:r>
              <a:rPr lang="en-US" sz="1300" b="0" dirty="0" smtClean="0">
                <a:solidFill>
                  <a:srgbClr val="000000"/>
                </a:solidFill>
              </a:rPr>
              <a:t>, Sridhar Ramachandran. Cache-Oblivious Algorithms. IEEE FOCS 1999</a:t>
            </a:r>
          </a:p>
          <a:p>
            <a:pPr>
              <a:buNone/>
            </a:pPr>
            <a:r>
              <a:rPr lang="en-US" sz="1300" b="0" dirty="0" smtClean="0">
                <a:solidFill>
                  <a:srgbClr val="000000"/>
                </a:solidFill>
              </a:rPr>
              <a:t>[</a:t>
            </a:r>
            <a:r>
              <a:rPr lang="en-US" sz="1300" b="0" dirty="0" err="1" smtClean="0">
                <a:solidFill>
                  <a:srgbClr val="000000"/>
                </a:solidFill>
              </a:rPr>
              <a:t>Shiloach</a:t>
            </a:r>
            <a:r>
              <a:rPr lang="en-US" sz="1300" b="0" dirty="0" smtClean="0">
                <a:solidFill>
                  <a:srgbClr val="000000"/>
                </a:solidFill>
              </a:rPr>
              <a:t>, Vishkin ‘82] Yossi </a:t>
            </a:r>
            <a:r>
              <a:rPr lang="en-US" sz="1300" b="0" dirty="0" err="1" smtClean="0">
                <a:solidFill>
                  <a:srgbClr val="000000"/>
                </a:solidFill>
              </a:rPr>
              <a:t>Shiloach</a:t>
            </a:r>
            <a:r>
              <a:rPr lang="en-US" sz="1300" b="0" dirty="0" smtClean="0">
                <a:solidFill>
                  <a:srgbClr val="000000"/>
                </a:solidFill>
              </a:rPr>
              <a:t>, Uzi Vishkin. An O(n² log n) Parallel MAX-FLOW Algorithm. J. Algorithms 3:2 (1982)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96-core IBM z196 Multi-core</a:t>
            </a:r>
          </a:p>
        </p:txBody>
      </p:sp>
      <p:grpSp>
        <p:nvGrpSpPr>
          <p:cNvPr id="2" name="Group 123"/>
          <p:cNvGrpSpPr>
            <a:grpSpLocks/>
          </p:cNvGrpSpPr>
          <p:nvPr/>
        </p:nvGrpSpPr>
        <p:grpSpPr bwMode="auto">
          <a:xfrm>
            <a:off x="296862" y="1219200"/>
            <a:ext cx="8618538" cy="4648200"/>
            <a:chOff x="25400" y="112713"/>
            <a:chExt cx="5908675" cy="2795587"/>
          </a:xfrm>
        </p:grpSpPr>
        <p:sp>
          <p:nvSpPr>
            <p:cNvPr id="16389" name="Rectangle 18"/>
            <p:cNvSpPr>
              <a:spLocks noChangeArrowheads="1"/>
            </p:cNvSpPr>
            <p:nvPr/>
          </p:nvSpPr>
          <p:spPr bwMode="auto">
            <a:xfrm>
              <a:off x="114300" y="684213"/>
              <a:ext cx="2544763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" name="Text Box 19"/>
            <p:cNvSpPr txBox="1">
              <a:spLocks noChangeArrowheads="1"/>
            </p:cNvSpPr>
            <p:nvPr/>
          </p:nvSpPr>
          <p:spPr bwMode="auto">
            <a:xfrm>
              <a:off x="1098550" y="715963"/>
              <a:ext cx="619125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/>
                <a:t>196 MB</a:t>
              </a:r>
            </a:p>
          </p:txBody>
        </p:sp>
        <p:sp>
          <p:nvSpPr>
            <p:cNvPr id="16391" name="Rectangle 139"/>
            <p:cNvSpPr>
              <a:spLocks noChangeArrowheads="1"/>
            </p:cNvSpPr>
            <p:nvPr/>
          </p:nvSpPr>
          <p:spPr bwMode="auto">
            <a:xfrm>
              <a:off x="3190875" y="684213"/>
              <a:ext cx="2544763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" name="Text Box 140"/>
            <p:cNvSpPr txBox="1">
              <a:spLocks noChangeArrowheads="1"/>
            </p:cNvSpPr>
            <p:nvPr/>
          </p:nvSpPr>
          <p:spPr bwMode="auto">
            <a:xfrm>
              <a:off x="4175125" y="715963"/>
              <a:ext cx="619125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/>
                <a:t>196 MB</a:t>
              </a:r>
            </a:p>
          </p:txBody>
        </p:sp>
        <p:sp>
          <p:nvSpPr>
            <p:cNvPr id="16393" name="Rectangle 193"/>
            <p:cNvSpPr>
              <a:spLocks noChangeArrowheads="1"/>
            </p:cNvSpPr>
            <p:nvPr/>
          </p:nvSpPr>
          <p:spPr bwMode="auto">
            <a:xfrm>
              <a:off x="171450" y="112713"/>
              <a:ext cx="5487988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" name="Text Box 194"/>
            <p:cNvSpPr txBox="1">
              <a:spLocks noChangeArrowheads="1"/>
            </p:cNvSpPr>
            <p:nvPr/>
          </p:nvSpPr>
          <p:spPr bwMode="auto">
            <a:xfrm>
              <a:off x="2238375" y="134938"/>
              <a:ext cx="1343025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/>
                <a:t>Memory</a:t>
              </a:r>
              <a:r>
                <a:rPr lang="en-US" sz="1000"/>
                <a:t>: Up to 3 TB</a:t>
              </a:r>
            </a:p>
          </p:txBody>
        </p:sp>
        <p:sp>
          <p:nvSpPr>
            <p:cNvPr id="16395" name="Line 195"/>
            <p:cNvSpPr>
              <a:spLocks noChangeShapeType="1"/>
            </p:cNvSpPr>
            <p:nvPr/>
          </p:nvSpPr>
          <p:spPr bwMode="auto">
            <a:xfrm flipV="1">
              <a:off x="1409700" y="409575"/>
              <a:ext cx="0" cy="266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Line 197"/>
            <p:cNvSpPr>
              <a:spLocks noChangeShapeType="1"/>
            </p:cNvSpPr>
            <p:nvPr/>
          </p:nvSpPr>
          <p:spPr bwMode="auto">
            <a:xfrm flipV="1">
              <a:off x="4486275" y="409575"/>
              <a:ext cx="0" cy="266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Text Box 199"/>
            <p:cNvSpPr txBox="1">
              <a:spLocks noChangeArrowheads="1"/>
            </p:cNvSpPr>
            <p:nvPr/>
          </p:nvSpPr>
          <p:spPr bwMode="auto">
            <a:xfrm>
              <a:off x="2546350" y="458788"/>
              <a:ext cx="736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/>
                <a:t>4 of these</a:t>
              </a:r>
            </a:p>
          </p:txBody>
        </p:sp>
        <p:sp>
          <p:nvSpPr>
            <p:cNvPr id="16398" name="Line 200"/>
            <p:cNvSpPr>
              <a:spLocks noChangeShapeType="1"/>
            </p:cNvSpPr>
            <p:nvPr/>
          </p:nvSpPr>
          <p:spPr bwMode="auto">
            <a:xfrm>
              <a:off x="1504950" y="476250"/>
              <a:ext cx="2895600" cy="9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Text Box 252"/>
            <p:cNvSpPr txBox="1">
              <a:spLocks noChangeArrowheads="1"/>
            </p:cNvSpPr>
            <p:nvPr/>
          </p:nvSpPr>
          <p:spPr bwMode="auto">
            <a:xfrm>
              <a:off x="2746375" y="706438"/>
              <a:ext cx="33178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/>
                <a:t>L4</a:t>
              </a:r>
            </a:p>
          </p:txBody>
        </p:sp>
        <p:sp>
          <p:nvSpPr>
            <p:cNvPr id="16400" name="Text Box 253"/>
            <p:cNvSpPr txBox="1">
              <a:spLocks noChangeArrowheads="1"/>
            </p:cNvSpPr>
            <p:nvPr/>
          </p:nvSpPr>
          <p:spPr bwMode="auto">
            <a:xfrm>
              <a:off x="2747963" y="1268413"/>
              <a:ext cx="331787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/>
                <a:t>L3</a:t>
              </a:r>
            </a:p>
          </p:txBody>
        </p:sp>
        <p:sp>
          <p:nvSpPr>
            <p:cNvPr id="16401" name="Text Box 254"/>
            <p:cNvSpPr txBox="1">
              <a:spLocks noChangeArrowheads="1"/>
            </p:cNvSpPr>
            <p:nvPr/>
          </p:nvSpPr>
          <p:spPr bwMode="auto">
            <a:xfrm>
              <a:off x="2747963" y="1868488"/>
              <a:ext cx="331787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/>
                <a:t>L2</a:t>
              </a:r>
            </a:p>
          </p:txBody>
        </p:sp>
        <p:sp>
          <p:nvSpPr>
            <p:cNvPr id="16402" name="Text Box 255"/>
            <p:cNvSpPr txBox="1">
              <a:spLocks noChangeArrowheads="1"/>
            </p:cNvSpPr>
            <p:nvPr/>
          </p:nvSpPr>
          <p:spPr bwMode="auto">
            <a:xfrm>
              <a:off x="2747963" y="2297113"/>
              <a:ext cx="331787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/>
                <a:t>L1</a:t>
              </a:r>
            </a:p>
          </p:txBody>
        </p:sp>
        <p:grpSp>
          <p:nvGrpSpPr>
            <p:cNvPr id="3" name="Group 286"/>
            <p:cNvGrpSpPr>
              <a:grpSpLocks/>
            </p:cNvGrpSpPr>
            <p:nvPr/>
          </p:nvGrpSpPr>
          <p:grpSpPr bwMode="auto">
            <a:xfrm>
              <a:off x="25400" y="981075"/>
              <a:ext cx="2822575" cy="1927225"/>
              <a:chOff x="16" y="618"/>
              <a:chExt cx="1778" cy="1214"/>
            </a:xfrm>
          </p:grpSpPr>
          <p:sp>
            <p:nvSpPr>
              <p:cNvPr id="16457" name="Line 56"/>
              <p:cNvSpPr>
                <a:spLocks noChangeShapeType="1"/>
              </p:cNvSpPr>
              <p:nvPr/>
            </p:nvSpPr>
            <p:spPr bwMode="auto">
              <a:xfrm flipV="1">
                <a:off x="420" y="61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8" name="Line 57"/>
              <p:cNvSpPr>
                <a:spLocks noChangeShapeType="1"/>
              </p:cNvSpPr>
              <p:nvPr/>
            </p:nvSpPr>
            <p:spPr bwMode="auto">
              <a:xfrm flipV="1">
                <a:off x="1284" y="624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9" name="Text Box 59"/>
              <p:cNvSpPr txBox="1">
                <a:spLocks noChangeArrowheads="1"/>
              </p:cNvSpPr>
              <p:nvPr/>
            </p:nvSpPr>
            <p:spPr bwMode="auto">
              <a:xfrm>
                <a:off x="644" y="649"/>
                <a:ext cx="4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/>
                  <a:t>6 of these</a:t>
                </a:r>
              </a:p>
            </p:txBody>
          </p:sp>
          <p:sp>
            <p:nvSpPr>
              <p:cNvPr id="16460" name="Line 60"/>
              <p:cNvSpPr>
                <a:spLocks noChangeShapeType="1"/>
              </p:cNvSpPr>
              <p:nvPr/>
            </p:nvSpPr>
            <p:spPr bwMode="auto">
              <a:xfrm>
                <a:off x="468" y="660"/>
                <a:ext cx="762" cy="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261"/>
              <p:cNvGrpSpPr>
                <a:grpSpLocks/>
              </p:cNvGrpSpPr>
              <p:nvPr/>
            </p:nvGrpSpPr>
            <p:grpSpPr bwMode="auto">
              <a:xfrm>
                <a:off x="16" y="791"/>
                <a:ext cx="878" cy="1041"/>
                <a:chOff x="16" y="791"/>
                <a:chExt cx="878" cy="1041"/>
              </a:xfrm>
            </p:grpSpPr>
            <p:sp>
              <p:nvSpPr>
                <p:cNvPr id="16486" name="Rectangle 14"/>
                <p:cNvSpPr>
                  <a:spLocks noChangeArrowheads="1"/>
                </p:cNvSpPr>
                <p:nvPr/>
              </p:nvSpPr>
              <p:spPr bwMode="auto">
                <a:xfrm>
                  <a:off x="24" y="791"/>
                  <a:ext cx="78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26" y="801"/>
                  <a:ext cx="346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/>
                    <a:t>24 MB</a:t>
                  </a:r>
                </a:p>
              </p:txBody>
            </p:sp>
            <p:sp>
              <p:nvSpPr>
                <p:cNvPr id="16488" name="Rectangle 11"/>
                <p:cNvSpPr>
                  <a:spLocks noChangeArrowheads="1"/>
                </p:cNvSpPr>
                <p:nvPr/>
              </p:nvSpPr>
              <p:spPr bwMode="auto">
                <a:xfrm>
                  <a:off x="33" y="1158"/>
                  <a:ext cx="349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000"/>
                    <a:t>1.5 MB</a:t>
                  </a:r>
                </a:p>
              </p:txBody>
            </p:sp>
            <p:sp>
              <p:nvSpPr>
                <p:cNvPr id="16489" name="Line 17"/>
                <p:cNvSpPr>
                  <a:spLocks noChangeShapeType="1"/>
                </p:cNvSpPr>
                <p:nvPr/>
              </p:nvSpPr>
              <p:spPr bwMode="auto">
                <a:xfrm flipH="1" flipV="1">
                  <a:off x="202" y="984"/>
                  <a:ext cx="2" cy="17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90" name="Rectangle 27"/>
                <p:cNvSpPr>
                  <a:spLocks noChangeArrowheads="1"/>
                </p:cNvSpPr>
                <p:nvPr/>
              </p:nvSpPr>
              <p:spPr bwMode="auto">
                <a:xfrm>
                  <a:off x="471" y="1158"/>
                  <a:ext cx="349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000"/>
                    <a:t>1.5 MB</a:t>
                  </a:r>
                </a:p>
              </p:txBody>
            </p:sp>
            <p:sp>
              <p:nvSpPr>
                <p:cNvPr id="16491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622" y="978"/>
                  <a:ext cx="0" cy="17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" name="Group 32"/>
                <p:cNvGrpSpPr>
                  <a:grpSpLocks/>
                </p:cNvGrpSpPr>
                <p:nvPr/>
              </p:nvGrpSpPr>
              <p:grpSpPr bwMode="auto">
                <a:xfrm>
                  <a:off x="188" y="1009"/>
                  <a:ext cx="464" cy="154"/>
                  <a:chOff x="176" y="655"/>
                  <a:chExt cx="464" cy="154"/>
                </a:xfrm>
              </p:grpSpPr>
              <p:sp>
                <p:nvSpPr>
                  <p:cNvPr id="16507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" y="655"/>
                    <a:ext cx="464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/>
                      <a:t>4 of these</a:t>
                    </a:r>
                  </a:p>
                </p:txBody>
              </p:sp>
              <p:sp>
                <p:nvSpPr>
                  <p:cNvPr id="16508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240" y="666"/>
                    <a:ext cx="31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9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" y="1452"/>
                  <a:ext cx="45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000"/>
                    <a:t>128 KB</a:t>
                  </a:r>
                </a:p>
              </p:txBody>
            </p:sp>
            <p:sp>
              <p:nvSpPr>
                <p:cNvPr id="16494" name="Rectangle 6"/>
                <p:cNvSpPr>
                  <a:spLocks noChangeArrowheads="1"/>
                </p:cNvSpPr>
                <p:nvPr/>
              </p:nvSpPr>
              <p:spPr bwMode="auto">
                <a:xfrm>
                  <a:off x="54" y="1452"/>
                  <a:ext cx="288" cy="1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5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02" y="135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" name="Group 256"/>
                <p:cNvGrpSpPr>
                  <a:grpSpLocks/>
                </p:cNvGrpSpPr>
                <p:nvPr/>
              </p:nvGrpSpPr>
              <p:grpSpPr bwMode="auto">
                <a:xfrm>
                  <a:off x="112" y="1614"/>
                  <a:ext cx="188" cy="212"/>
                  <a:chOff x="112" y="1614"/>
                  <a:chExt cx="188" cy="212"/>
                </a:xfrm>
              </p:grpSpPr>
              <p:sp>
                <p:nvSpPr>
                  <p:cNvPr id="16504" name="Oval 4"/>
                  <p:cNvSpPr>
                    <a:spLocks noChangeArrowheads="1"/>
                  </p:cNvSpPr>
                  <p:nvPr/>
                </p:nvSpPr>
                <p:spPr bwMode="auto">
                  <a:xfrm>
                    <a:off x="138" y="1686"/>
                    <a:ext cx="126" cy="12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505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" y="1672"/>
                    <a:ext cx="188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 i="1"/>
                      <a:t>P</a:t>
                    </a:r>
                  </a:p>
                </p:txBody>
              </p:sp>
              <p:sp>
                <p:nvSpPr>
                  <p:cNvPr id="16506" name="Line 20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2" y="1614"/>
                    <a:ext cx="0" cy="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97" name="Text Box 204"/>
                <p:cNvSpPr txBox="1">
                  <a:spLocks noChangeArrowheads="1"/>
                </p:cNvSpPr>
                <p:nvPr/>
              </p:nvSpPr>
              <p:spPr bwMode="auto">
                <a:xfrm>
                  <a:off x="442" y="1452"/>
                  <a:ext cx="45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000"/>
                    <a:t>128 KB</a:t>
                  </a:r>
                </a:p>
              </p:txBody>
            </p:sp>
            <p:sp>
              <p:nvSpPr>
                <p:cNvPr id="16498" name="Rectangle 205"/>
                <p:cNvSpPr>
                  <a:spLocks noChangeArrowheads="1"/>
                </p:cNvSpPr>
                <p:nvPr/>
              </p:nvSpPr>
              <p:spPr bwMode="auto">
                <a:xfrm>
                  <a:off x="480" y="1446"/>
                  <a:ext cx="288" cy="16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9" name="Line 208"/>
                <p:cNvSpPr>
                  <a:spLocks noChangeShapeType="1"/>
                </p:cNvSpPr>
                <p:nvPr/>
              </p:nvSpPr>
              <p:spPr bwMode="auto">
                <a:xfrm flipV="1">
                  <a:off x="628" y="135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257"/>
                <p:cNvGrpSpPr>
                  <a:grpSpLocks/>
                </p:cNvGrpSpPr>
                <p:nvPr/>
              </p:nvGrpSpPr>
              <p:grpSpPr bwMode="auto">
                <a:xfrm>
                  <a:off x="532" y="1620"/>
                  <a:ext cx="188" cy="212"/>
                  <a:chOff x="112" y="1614"/>
                  <a:chExt cx="188" cy="212"/>
                </a:xfrm>
              </p:grpSpPr>
              <p:sp>
                <p:nvSpPr>
                  <p:cNvPr id="16501" name="Oval 258"/>
                  <p:cNvSpPr>
                    <a:spLocks noChangeArrowheads="1"/>
                  </p:cNvSpPr>
                  <p:nvPr/>
                </p:nvSpPr>
                <p:spPr bwMode="auto">
                  <a:xfrm>
                    <a:off x="138" y="1686"/>
                    <a:ext cx="126" cy="12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502" name="Text Box 2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" y="1672"/>
                    <a:ext cx="188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 i="1"/>
                      <a:t>P</a:t>
                    </a:r>
                  </a:p>
                </p:txBody>
              </p:sp>
              <p:sp>
                <p:nvSpPr>
                  <p:cNvPr id="16503" name="Line 26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2" y="1614"/>
                    <a:ext cx="0" cy="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" name="Group 262"/>
              <p:cNvGrpSpPr>
                <a:grpSpLocks/>
              </p:cNvGrpSpPr>
              <p:nvPr/>
            </p:nvGrpSpPr>
            <p:grpSpPr bwMode="auto">
              <a:xfrm>
                <a:off x="916" y="791"/>
                <a:ext cx="878" cy="1041"/>
                <a:chOff x="16" y="791"/>
                <a:chExt cx="878" cy="1041"/>
              </a:xfrm>
            </p:grpSpPr>
            <p:sp>
              <p:nvSpPr>
                <p:cNvPr id="16463" name="Rectangle 263"/>
                <p:cNvSpPr>
                  <a:spLocks noChangeArrowheads="1"/>
                </p:cNvSpPr>
                <p:nvPr/>
              </p:nvSpPr>
              <p:spPr bwMode="auto">
                <a:xfrm>
                  <a:off x="24" y="791"/>
                  <a:ext cx="78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64" name="Text Box 264"/>
                <p:cNvSpPr txBox="1">
                  <a:spLocks noChangeArrowheads="1"/>
                </p:cNvSpPr>
                <p:nvPr/>
              </p:nvSpPr>
              <p:spPr bwMode="auto">
                <a:xfrm>
                  <a:off x="226" y="801"/>
                  <a:ext cx="346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/>
                    <a:t>24 MB</a:t>
                  </a:r>
                </a:p>
              </p:txBody>
            </p:sp>
            <p:sp>
              <p:nvSpPr>
                <p:cNvPr id="16465" name="Rectangle 265"/>
                <p:cNvSpPr>
                  <a:spLocks noChangeArrowheads="1"/>
                </p:cNvSpPr>
                <p:nvPr/>
              </p:nvSpPr>
              <p:spPr bwMode="auto">
                <a:xfrm>
                  <a:off x="33" y="1158"/>
                  <a:ext cx="349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000"/>
                    <a:t>1.5 MB</a:t>
                  </a:r>
                </a:p>
              </p:txBody>
            </p:sp>
            <p:sp>
              <p:nvSpPr>
                <p:cNvPr id="16466" name="Line 266"/>
                <p:cNvSpPr>
                  <a:spLocks noChangeShapeType="1"/>
                </p:cNvSpPr>
                <p:nvPr/>
              </p:nvSpPr>
              <p:spPr bwMode="auto">
                <a:xfrm flipH="1" flipV="1">
                  <a:off x="202" y="984"/>
                  <a:ext cx="2" cy="17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7" name="Rectangle 267"/>
                <p:cNvSpPr>
                  <a:spLocks noChangeArrowheads="1"/>
                </p:cNvSpPr>
                <p:nvPr/>
              </p:nvSpPr>
              <p:spPr bwMode="auto">
                <a:xfrm>
                  <a:off x="471" y="1158"/>
                  <a:ext cx="349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000"/>
                    <a:t>1.5 MB</a:t>
                  </a:r>
                </a:p>
              </p:txBody>
            </p:sp>
            <p:sp>
              <p:nvSpPr>
                <p:cNvPr id="16468" name="Line 268"/>
                <p:cNvSpPr>
                  <a:spLocks noChangeShapeType="1"/>
                </p:cNvSpPr>
                <p:nvPr/>
              </p:nvSpPr>
              <p:spPr bwMode="auto">
                <a:xfrm flipV="1">
                  <a:off x="622" y="978"/>
                  <a:ext cx="0" cy="17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" name="Group 269"/>
                <p:cNvGrpSpPr>
                  <a:grpSpLocks/>
                </p:cNvGrpSpPr>
                <p:nvPr/>
              </p:nvGrpSpPr>
              <p:grpSpPr bwMode="auto">
                <a:xfrm>
                  <a:off x="188" y="1009"/>
                  <a:ext cx="464" cy="154"/>
                  <a:chOff x="176" y="655"/>
                  <a:chExt cx="464" cy="154"/>
                </a:xfrm>
              </p:grpSpPr>
              <p:sp>
                <p:nvSpPr>
                  <p:cNvPr id="16484" name="Text Box 2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" y="655"/>
                    <a:ext cx="464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/>
                      <a:t>4 of these</a:t>
                    </a:r>
                  </a:p>
                </p:txBody>
              </p:sp>
              <p:sp>
                <p:nvSpPr>
                  <p:cNvPr id="16485" name="Line 271"/>
                  <p:cNvSpPr>
                    <a:spLocks noChangeShapeType="1"/>
                  </p:cNvSpPr>
                  <p:nvPr/>
                </p:nvSpPr>
                <p:spPr bwMode="auto">
                  <a:xfrm>
                    <a:off x="240" y="666"/>
                    <a:ext cx="31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70" name="Text Box 272"/>
                <p:cNvSpPr txBox="1">
                  <a:spLocks noChangeArrowheads="1"/>
                </p:cNvSpPr>
                <p:nvPr/>
              </p:nvSpPr>
              <p:spPr bwMode="auto">
                <a:xfrm>
                  <a:off x="16" y="1452"/>
                  <a:ext cx="45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000"/>
                    <a:t>128 KB</a:t>
                  </a:r>
                </a:p>
              </p:txBody>
            </p:sp>
            <p:sp>
              <p:nvSpPr>
                <p:cNvPr id="16471" name="Rectangle 273"/>
                <p:cNvSpPr>
                  <a:spLocks noChangeArrowheads="1"/>
                </p:cNvSpPr>
                <p:nvPr/>
              </p:nvSpPr>
              <p:spPr bwMode="auto">
                <a:xfrm>
                  <a:off x="54" y="1452"/>
                  <a:ext cx="288" cy="1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72" name="Line 274"/>
                <p:cNvSpPr>
                  <a:spLocks noChangeShapeType="1"/>
                </p:cNvSpPr>
                <p:nvPr/>
              </p:nvSpPr>
              <p:spPr bwMode="auto">
                <a:xfrm flipV="1">
                  <a:off x="202" y="135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" name="Group 275"/>
                <p:cNvGrpSpPr>
                  <a:grpSpLocks/>
                </p:cNvGrpSpPr>
                <p:nvPr/>
              </p:nvGrpSpPr>
              <p:grpSpPr bwMode="auto">
                <a:xfrm>
                  <a:off x="112" y="1614"/>
                  <a:ext cx="188" cy="212"/>
                  <a:chOff x="112" y="1614"/>
                  <a:chExt cx="188" cy="212"/>
                </a:xfrm>
              </p:grpSpPr>
              <p:sp>
                <p:nvSpPr>
                  <p:cNvPr id="16481" name="Oval 276"/>
                  <p:cNvSpPr>
                    <a:spLocks noChangeArrowheads="1"/>
                  </p:cNvSpPr>
                  <p:nvPr/>
                </p:nvSpPr>
                <p:spPr bwMode="auto">
                  <a:xfrm>
                    <a:off x="138" y="1686"/>
                    <a:ext cx="126" cy="12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82" name="Text Box 2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" y="1672"/>
                    <a:ext cx="188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 i="1"/>
                      <a:t>P</a:t>
                    </a:r>
                  </a:p>
                </p:txBody>
              </p:sp>
              <p:sp>
                <p:nvSpPr>
                  <p:cNvPr id="16483" name="Line 27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2" y="1614"/>
                    <a:ext cx="0" cy="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74" name="Text Box 279"/>
                <p:cNvSpPr txBox="1">
                  <a:spLocks noChangeArrowheads="1"/>
                </p:cNvSpPr>
                <p:nvPr/>
              </p:nvSpPr>
              <p:spPr bwMode="auto">
                <a:xfrm>
                  <a:off x="442" y="1452"/>
                  <a:ext cx="45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000"/>
                    <a:t>128 KB</a:t>
                  </a:r>
                </a:p>
              </p:txBody>
            </p:sp>
            <p:sp>
              <p:nvSpPr>
                <p:cNvPr id="16475" name="Rectangle 280"/>
                <p:cNvSpPr>
                  <a:spLocks noChangeArrowheads="1"/>
                </p:cNvSpPr>
                <p:nvPr/>
              </p:nvSpPr>
              <p:spPr bwMode="auto">
                <a:xfrm>
                  <a:off x="480" y="1446"/>
                  <a:ext cx="288" cy="16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76" name="Line 281"/>
                <p:cNvSpPr>
                  <a:spLocks noChangeShapeType="1"/>
                </p:cNvSpPr>
                <p:nvPr/>
              </p:nvSpPr>
              <p:spPr bwMode="auto">
                <a:xfrm flipV="1">
                  <a:off x="628" y="135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" name="Group 282"/>
                <p:cNvGrpSpPr>
                  <a:grpSpLocks/>
                </p:cNvGrpSpPr>
                <p:nvPr/>
              </p:nvGrpSpPr>
              <p:grpSpPr bwMode="auto">
                <a:xfrm>
                  <a:off x="532" y="1620"/>
                  <a:ext cx="188" cy="212"/>
                  <a:chOff x="112" y="1614"/>
                  <a:chExt cx="188" cy="212"/>
                </a:xfrm>
              </p:grpSpPr>
              <p:sp>
                <p:nvSpPr>
                  <p:cNvPr id="16478" name="Oval 283"/>
                  <p:cNvSpPr>
                    <a:spLocks noChangeArrowheads="1"/>
                  </p:cNvSpPr>
                  <p:nvPr/>
                </p:nvSpPr>
                <p:spPr bwMode="auto">
                  <a:xfrm>
                    <a:off x="138" y="1686"/>
                    <a:ext cx="126" cy="12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79" name="Text Box 28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" y="1672"/>
                    <a:ext cx="188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 i="1"/>
                      <a:t>P</a:t>
                    </a:r>
                  </a:p>
                </p:txBody>
              </p:sp>
              <p:sp>
                <p:nvSpPr>
                  <p:cNvPr id="16480" name="Line 28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2" y="1614"/>
                    <a:ext cx="0" cy="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2" name="Group 287"/>
            <p:cNvGrpSpPr>
              <a:grpSpLocks/>
            </p:cNvGrpSpPr>
            <p:nvPr/>
          </p:nvGrpSpPr>
          <p:grpSpPr bwMode="auto">
            <a:xfrm>
              <a:off x="3111500" y="981075"/>
              <a:ext cx="2822575" cy="1927225"/>
              <a:chOff x="16" y="618"/>
              <a:chExt cx="1778" cy="1214"/>
            </a:xfrm>
          </p:grpSpPr>
          <p:sp>
            <p:nvSpPr>
              <p:cNvPr id="16405" name="Line 288"/>
              <p:cNvSpPr>
                <a:spLocks noChangeShapeType="1"/>
              </p:cNvSpPr>
              <p:nvPr/>
            </p:nvSpPr>
            <p:spPr bwMode="auto">
              <a:xfrm flipV="1">
                <a:off x="420" y="618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6" name="Line 289"/>
              <p:cNvSpPr>
                <a:spLocks noChangeShapeType="1"/>
              </p:cNvSpPr>
              <p:nvPr/>
            </p:nvSpPr>
            <p:spPr bwMode="auto">
              <a:xfrm flipV="1">
                <a:off x="1284" y="624"/>
                <a:ext cx="0" cy="1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7" name="Text Box 290"/>
              <p:cNvSpPr txBox="1">
                <a:spLocks noChangeArrowheads="1"/>
              </p:cNvSpPr>
              <p:nvPr/>
            </p:nvSpPr>
            <p:spPr bwMode="auto">
              <a:xfrm>
                <a:off x="644" y="649"/>
                <a:ext cx="4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/>
                  <a:t>6 of these</a:t>
                </a:r>
              </a:p>
            </p:txBody>
          </p:sp>
          <p:sp>
            <p:nvSpPr>
              <p:cNvPr id="16408" name="Line 291"/>
              <p:cNvSpPr>
                <a:spLocks noChangeShapeType="1"/>
              </p:cNvSpPr>
              <p:nvPr/>
            </p:nvSpPr>
            <p:spPr bwMode="auto">
              <a:xfrm>
                <a:off x="468" y="660"/>
                <a:ext cx="762" cy="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" name="Group 292"/>
              <p:cNvGrpSpPr>
                <a:grpSpLocks/>
              </p:cNvGrpSpPr>
              <p:nvPr/>
            </p:nvGrpSpPr>
            <p:grpSpPr bwMode="auto">
              <a:xfrm>
                <a:off x="16" y="791"/>
                <a:ext cx="878" cy="1041"/>
                <a:chOff x="16" y="791"/>
                <a:chExt cx="878" cy="1041"/>
              </a:xfrm>
            </p:grpSpPr>
            <p:sp>
              <p:nvSpPr>
                <p:cNvPr id="16434" name="Rectangle 293"/>
                <p:cNvSpPr>
                  <a:spLocks noChangeArrowheads="1"/>
                </p:cNvSpPr>
                <p:nvPr/>
              </p:nvSpPr>
              <p:spPr bwMode="auto">
                <a:xfrm>
                  <a:off x="24" y="791"/>
                  <a:ext cx="78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35" name="Text Box 294"/>
                <p:cNvSpPr txBox="1">
                  <a:spLocks noChangeArrowheads="1"/>
                </p:cNvSpPr>
                <p:nvPr/>
              </p:nvSpPr>
              <p:spPr bwMode="auto">
                <a:xfrm>
                  <a:off x="226" y="801"/>
                  <a:ext cx="346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/>
                    <a:t>24 MB</a:t>
                  </a:r>
                </a:p>
              </p:txBody>
            </p:sp>
            <p:sp>
              <p:nvSpPr>
                <p:cNvPr id="16436" name="Rectangle 295"/>
                <p:cNvSpPr>
                  <a:spLocks noChangeArrowheads="1"/>
                </p:cNvSpPr>
                <p:nvPr/>
              </p:nvSpPr>
              <p:spPr bwMode="auto">
                <a:xfrm>
                  <a:off x="33" y="1158"/>
                  <a:ext cx="349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000"/>
                    <a:t>1.5 MB</a:t>
                  </a:r>
                </a:p>
              </p:txBody>
            </p:sp>
            <p:sp>
              <p:nvSpPr>
                <p:cNvPr id="16437" name="Line 296"/>
                <p:cNvSpPr>
                  <a:spLocks noChangeShapeType="1"/>
                </p:cNvSpPr>
                <p:nvPr/>
              </p:nvSpPr>
              <p:spPr bwMode="auto">
                <a:xfrm flipH="1" flipV="1">
                  <a:off x="202" y="984"/>
                  <a:ext cx="2" cy="17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8" name="Rectangle 297"/>
                <p:cNvSpPr>
                  <a:spLocks noChangeArrowheads="1"/>
                </p:cNvSpPr>
                <p:nvPr/>
              </p:nvSpPr>
              <p:spPr bwMode="auto">
                <a:xfrm>
                  <a:off x="471" y="1158"/>
                  <a:ext cx="349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000"/>
                    <a:t>1.5 MB</a:t>
                  </a:r>
                </a:p>
              </p:txBody>
            </p:sp>
            <p:sp>
              <p:nvSpPr>
                <p:cNvPr id="16439" name="Line 298"/>
                <p:cNvSpPr>
                  <a:spLocks noChangeShapeType="1"/>
                </p:cNvSpPr>
                <p:nvPr/>
              </p:nvSpPr>
              <p:spPr bwMode="auto">
                <a:xfrm flipV="1">
                  <a:off x="622" y="978"/>
                  <a:ext cx="0" cy="17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4" name="Group 299"/>
                <p:cNvGrpSpPr>
                  <a:grpSpLocks/>
                </p:cNvGrpSpPr>
                <p:nvPr/>
              </p:nvGrpSpPr>
              <p:grpSpPr bwMode="auto">
                <a:xfrm>
                  <a:off x="188" y="1009"/>
                  <a:ext cx="464" cy="154"/>
                  <a:chOff x="176" y="655"/>
                  <a:chExt cx="464" cy="154"/>
                </a:xfrm>
              </p:grpSpPr>
              <p:sp>
                <p:nvSpPr>
                  <p:cNvPr id="16455" name="Text Box 3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" y="655"/>
                    <a:ext cx="464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/>
                      <a:t>4 of these</a:t>
                    </a:r>
                  </a:p>
                </p:txBody>
              </p:sp>
              <p:sp>
                <p:nvSpPr>
                  <p:cNvPr id="16456" name="Line 301"/>
                  <p:cNvSpPr>
                    <a:spLocks noChangeShapeType="1"/>
                  </p:cNvSpPr>
                  <p:nvPr/>
                </p:nvSpPr>
                <p:spPr bwMode="auto">
                  <a:xfrm>
                    <a:off x="240" y="666"/>
                    <a:ext cx="31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41" name="Text Box 302"/>
                <p:cNvSpPr txBox="1">
                  <a:spLocks noChangeArrowheads="1"/>
                </p:cNvSpPr>
                <p:nvPr/>
              </p:nvSpPr>
              <p:spPr bwMode="auto">
                <a:xfrm>
                  <a:off x="16" y="1452"/>
                  <a:ext cx="45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000"/>
                    <a:t>128 KB</a:t>
                  </a:r>
                </a:p>
              </p:txBody>
            </p:sp>
            <p:sp>
              <p:nvSpPr>
                <p:cNvPr id="16442" name="Rectangle 303"/>
                <p:cNvSpPr>
                  <a:spLocks noChangeArrowheads="1"/>
                </p:cNvSpPr>
                <p:nvPr/>
              </p:nvSpPr>
              <p:spPr bwMode="auto">
                <a:xfrm>
                  <a:off x="54" y="1452"/>
                  <a:ext cx="288" cy="1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43" name="Line 304"/>
                <p:cNvSpPr>
                  <a:spLocks noChangeShapeType="1"/>
                </p:cNvSpPr>
                <p:nvPr/>
              </p:nvSpPr>
              <p:spPr bwMode="auto">
                <a:xfrm flipV="1">
                  <a:off x="202" y="135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5" name="Group 305"/>
                <p:cNvGrpSpPr>
                  <a:grpSpLocks/>
                </p:cNvGrpSpPr>
                <p:nvPr/>
              </p:nvGrpSpPr>
              <p:grpSpPr bwMode="auto">
                <a:xfrm>
                  <a:off x="112" y="1614"/>
                  <a:ext cx="188" cy="212"/>
                  <a:chOff x="112" y="1614"/>
                  <a:chExt cx="188" cy="212"/>
                </a:xfrm>
              </p:grpSpPr>
              <p:sp>
                <p:nvSpPr>
                  <p:cNvPr id="16452" name="Oval 306"/>
                  <p:cNvSpPr>
                    <a:spLocks noChangeArrowheads="1"/>
                  </p:cNvSpPr>
                  <p:nvPr/>
                </p:nvSpPr>
                <p:spPr bwMode="auto">
                  <a:xfrm>
                    <a:off x="138" y="1686"/>
                    <a:ext cx="126" cy="12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53" name="Text Box 3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" y="1672"/>
                    <a:ext cx="188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 i="1"/>
                      <a:t>P</a:t>
                    </a:r>
                  </a:p>
                </p:txBody>
              </p:sp>
              <p:sp>
                <p:nvSpPr>
                  <p:cNvPr id="16454" name="Line 30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2" y="1614"/>
                    <a:ext cx="0" cy="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45" name="Text Box 309"/>
                <p:cNvSpPr txBox="1">
                  <a:spLocks noChangeArrowheads="1"/>
                </p:cNvSpPr>
                <p:nvPr/>
              </p:nvSpPr>
              <p:spPr bwMode="auto">
                <a:xfrm>
                  <a:off x="442" y="1452"/>
                  <a:ext cx="45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000"/>
                    <a:t>128 KB</a:t>
                  </a:r>
                </a:p>
              </p:txBody>
            </p:sp>
            <p:sp>
              <p:nvSpPr>
                <p:cNvPr id="16446" name="Rectangle 310"/>
                <p:cNvSpPr>
                  <a:spLocks noChangeArrowheads="1"/>
                </p:cNvSpPr>
                <p:nvPr/>
              </p:nvSpPr>
              <p:spPr bwMode="auto">
                <a:xfrm>
                  <a:off x="480" y="1446"/>
                  <a:ext cx="288" cy="16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47" name="Line 311"/>
                <p:cNvSpPr>
                  <a:spLocks noChangeShapeType="1"/>
                </p:cNvSpPr>
                <p:nvPr/>
              </p:nvSpPr>
              <p:spPr bwMode="auto">
                <a:xfrm flipV="1">
                  <a:off x="628" y="135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6" name="Group 312"/>
                <p:cNvGrpSpPr>
                  <a:grpSpLocks/>
                </p:cNvGrpSpPr>
                <p:nvPr/>
              </p:nvGrpSpPr>
              <p:grpSpPr bwMode="auto">
                <a:xfrm>
                  <a:off x="532" y="1620"/>
                  <a:ext cx="188" cy="212"/>
                  <a:chOff x="112" y="1614"/>
                  <a:chExt cx="188" cy="212"/>
                </a:xfrm>
              </p:grpSpPr>
              <p:sp>
                <p:nvSpPr>
                  <p:cNvPr id="16449" name="Oval 313"/>
                  <p:cNvSpPr>
                    <a:spLocks noChangeArrowheads="1"/>
                  </p:cNvSpPr>
                  <p:nvPr/>
                </p:nvSpPr>
                <p:spPr bwMode="auto">
                  <a:xfrm>
                    <a:off x="138" y="1686"/>
                    <a:ext cx="126" cy="12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50" name="Text Box 3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" y="1672"/>
                    <a:ext cx="188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 i="1"/>
                      <a:t>P</a:t>
                    </a:r>
                  </a:p>
                </p:txBody>
              </p:sp>
              <p:sp>
                <p:nvSpPr>
                  <p:cNvPr id="16451" name="Line 3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2" y="1614"/>
                    <a:ext cx="0" cy="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7" name="Group 316"/>
              <p:cNvGrpSpPr>
                <a:grpSpLocks/>
              </p:cNvGrpSpPr>
              <p:nvPr/>
            </p:nvGrpSpPr>
            <p:grpSpPr bwMode="auto">
              <a:xfrm>
                <a:off x="916" y="791"/>
                <a:ext cx="878" cy="1041"/>
                <a:chOff x="16" y="791"/>
                <a:chExt cx="878" cy="1041"/>
              </a:xfrm>
            </p:grpSpPr>
            <p:sp>
              <p:nvSpPr>
                <p:cNvPr id="16411" name="Rectangle 317"/>
                <p:cNvSpPr>
                  <a:spLocks noChangeArrowheads="1"/>
                </p:cNvSpPr>
                <p:nvPr/>
              </p:nvSpPr>
              <p:spPr bwMode="auto">
                <a:xfrm>
                  <a:off x="24" y="791"/>
                  <a:ext cx="78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12" name="Text Box 318"/>
                <p:cNvSpPr txBox="1">
                  <a:spLocks noChangeArrowheads="1"/>
                </p:cNvSpPr>
                <p:nvPr/>
              </p:nvSpPr>
              <p:spPr bwMode="auto">
                <a:xfrm>
                  <a:off x="226" y="801"/>
                  <a:ext cx="346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/>
                    <a:t>24 MB</a:t>
                  </a:r>
                </a:p>
              </p:txBody>
            </p:sp>
            <p:sp>
              <p:nvSpPr>
                <p:cNvPr id="16413" name="Rectangle 319"/>
                <p:cNvSpPr>
                  <a:spLocks noChangeArrowheads="1"/>
                </p:cNvSpPr>
                <p:nvPr/>
              </p:nvSpPr>
              <p:spPr bwMode="auto">
                <a:xfrm>
                  <a:off x="33" y="1158"/>
                  <a:ext cx="349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000"/>
                    <a:t>1.5 MB</a:t>
                  </a:r>
                </a:p>
              </p:txBody>
            </p:sp>
            <p:sp>
              <p:nvSpPr>
                <p:cNvPr id="16414" name="Line 320"/>
                <p:cNvSpPr>
                  <a:spLocks noChangeShapeType="1"/>
                </p:cNvSpPr>
                <p:nvPr/>
              </p:nvSpPr>
              <p:spPr bwMode="auto">
                <a:xfrm flipH="1" flipV="1">
                  <a:off x="202" y="984"/>
                  <a:ext cx="2" cy="17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5" name="Rectangle 321"/>
                <p:cNvSpPr>
                  <a:spLocks noChangeArrowheads="1"/>
                </p:cNvSpPr>
                <p:nvPr/>
              </p:nvSpPr>
              <p:spPr bwMode="auto">
                <a:xfrm>
                  <a:off x="471" y="1158"/>
                  <a:ext cx="349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000"/>
                    <a:t>1.5 MB</a:t>
                  </a:r>
                </a:p>
              </p:txBody>
            </p:sp>
            <p:sp>
              <p:nvSpPr>
                <p:cNvPr id="16416" name="Line 322"/>
                <p:cNvSpPr>
                  <a:spLocks noChangeShapeType="1"/>
                </p:cNvSpPr>
                <p:nvPr/>
              </p:nvSpPr>
              <p:spPr bwMode="auto">
                <a:xfrm flipV="1">
                  <a:off x="622" y="978"/>
                  <a:ext cx="0" cy="17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8" name="Group 323"/>
                <p:cNvGrpSpPr>
                  <a:grpSpLocks/>
                </p:cNvGrpSpPr>
                <p:nvPr/>
              </p:nvGrpSpPr>
              <p:grpSpPr bwMode="auto">
                <a:xfrm>
                  <a:off x="188" y="1009"/>
                  <a:ext cx="464" cy="154"/>
                  <a:chOff x="176" y="655"/>
                  <a:chExt cx="464" cy="154"/>
                </a:xfrm>
              </p:grpSpPr>
              <p:sp>
                <p:nvSpPr>
                  <p:cNvPr id="16432" name="Text Box 3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" y="655"/>
                    <a:ext cx="464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/>
                      <a:t>4 of these</a:t>
                    </a:r>
                  </a:p>
                </p:txBody>
              </p:sp>
              <p:sp>
                <p:nvSpPr>
                  <p:cNvPr id="16433" name="Line 325"/>
                  <p:cNvSpPr>
                    <a:spLocks noChangeShapeType="1"/>
                  </p:cNvSpPr>
                  <p:nvPr/>
                </p:nvSpPr>
                <p:spPr bwMode="auto">
                  <a:xfrm>
                    <a:off x="240" y="666"/>
                    <a:ext cx="31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18" name="Text Box 326"/>
                <p:cNvSpPr txBox="1">
                  <a:spLocks noChangeArrowheads="1"/>
                </p:cNvSpPr>
                <p:nvPr/>
              </p:nvSpPr>
              <p:spPr bwMode="auto">
                <a:xfrm>
                  <a:off x="16" y="1452"/>
                  <a:ext cx="45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000"/>
                    <a:t>128 KB</a:t>
                  </a:r>
                </a:p>
              </p:txBody>
            </p:sp>
            <p:sp>
              <p:nvSpPr>
                <p:cNvPr id="16419" name="Rectangle 327"/>
                <p:cNvSpPr>
                  <a:spLocks noChangeArrowheads="1"/>
                </p:cNvSpPr>
                <p:nvPr/>
              </p:nvSpPr>
              <p:spPr bwMode="auto">
                <a:xfrm>
                  <a:off x="54" y="1452"/>
                  <a:ext cx="288" cy="1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20" name="Line 328"/>
                <p:cNvSpPr>
                  <a:spLocks noChangeShapeType="1"/>
                </p:cNvSpPr>
                <p:nvPr/>
              </p:nvSpPr>
              <p:spPr bwMode="auto">
                <a:xfrm flipV="1">
                  <a:off x="202" y="135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9" name="Group 329"/>
                <p:cNvGrpSpPr>
                  <a:grpSpLocks/>
                </p:cNvGrpSpPr>
                <p:nvPr/>
              </p:nvGrpSpPr>
              <p:grpSpPr bwMode="auto">
                <a:xfrm>
                  <a:off x="112" y="1614"/>
                  <a:ext cx="188" cy="212"/>
                  <a:chOff x="112" y="1614"/>
                  <a:chExt cx="188" cy="212"/>
                </a:xfrm>
              </p:grpSpPr>
              <p:sp>
                <p:nvSpPr>
                  <p:cNvPr id="16429" name="Oval 330"/>
                  <p:cNvSpPr>
                    <a:spLocks noChangeArrowheads="1"/>
                  </p:cNvSpPr>
                  <p:nvPr/>
                </p:nvSpPr>
                <p:spPr bwMode="auto">
                  <a:xfrm>
                    <a:off x="138" y="1686"/>
                    <a:ext cx="126" cy="12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30" name="Text Box 3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" y="1672"/>
                    <a:ext cx="188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 i="1"/>
                      <a:t>P</a:t>
                    </a:r>
                  </a:p>
                </p:txBody>
              </p:sp>
              <p:sp>
                <p:nvSpPr>
                  <p:cNvPr id="16431" name="Line 3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2" y="1614"/>
                    <a:ext cx="0" cy="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22" name="Text Box 333"/>
                <p:cNvSpPr txBox="1">
                  <a:spLocks noChangeArrowheads="1"/>
                </p:cNvSpPr>
                <p:nvPr/>
              </p:nvSpPr>
              <p:spPr bwMode="auto">
                <a:xfrm>
                  <a:off x="442" y="1452"/>
                  <a:ext cx="45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000"/>
                    <a:t>128 KB</a:t>
                  </a:r>
                </a:p>
              </p:txBody>
            </p:sp>
            <p:sp>
              <p:nvSpPr>
                <p:cNvPr id="16423" name="Rectangle 334"/>
                <p:cNvSpPr>
                  <a:spLocks noChangeArrowheads="1"/>
                </p:cNvSpPr>
                <p:nvPr/>
              </p:nvSpPr>
              <p:spPr bwMode="auto">
                <a:xfrm>
                  <a:off x="480" y="1446"/>
                  <a:ext cx="288" cy="16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24" name="Line 335"/>
                <p:cNvSpPr>
                  <a:spLocks noChangeShapeType="1"/>
                </p:cNvSpPr>
                <p:nvPr/>
              </p:nvSpPr>
              <p:spPr bwMode="auto">
                <a:xfrm flipV="1">
                  <a:off x="628" y="135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" name="Group 336"/>
                <p:cNvGrpSpPr>
                  <a:grpSpLocks/>
                </p:cNvGrpSpPr>
                <p:nvPr/>
              </p:nvGrpSpPr>
              <p:grpSpPr bwMode="auto">
                <a:xfrm>
                  <a:off x="532" y="1620"/>
                  <a:ext cx="188" cy="212"/>
                  <a:chOff x="112" y="1614"/>
                  <a:chExt cx="188" cy="212"/>
                </a:xfrm>
              </p:grpSpPr>
              <p:sp>
                <p:nvSpPr>
                  <p:cNvPr id="16426" name="Oval 337"/>
                  <p:cNvSpPr>
                    <a:spLocks noChangeArrowheads="1"/>
                  </p:cNvSpPr>
                  <p:nvPr/>
                </p:nvSpPr>
                <p:spPr bwMode="auto">
                  <a:xfrm>
                    <a:off x="138" y="1686"/>
                    <a:ext cx="126" cy="12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427" name="Text Box 3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" y="1672"/>
                    <a:ext cx="188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 i="1"/>
                      <a:t>P</a:t>
                    </a:r>
                  </a:p>
                </p:txBody>
              </p:sp>
              <p:sp>
                <p:nvSpPr>
                  <p:cNvPr id="16428" name="Line 3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2" y="1614"/>
                    <a:ext cx="0" cy="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124" name="TextBox 123"/>
          <p:cNvSpPr txBox="1"/>
          <p:nvPr/>
        </p:nvSpPr>
        <p:spPr>
          <a:xfrm>
            <a:off x="2829343" y="6050280"/>
            <a:ext cx="3060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 levels of cache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Trends</a:t>
            </a:r>
            <a:endParaRPr lang="en-US" dirty="0"/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133793"/>
            <a:ext cx="8788400" cy="5397500"/>
          </a:xfrm>
        </p:spPr>
        <p:txBody>
          <a:bodyPr/>
          <a:lstStyle/>
          <a:p>
            <a:r>
              <a:rPr lang="en-US" sz="2800" dirty="0"/>
              <a:t> </a:t>
            </a:r>
            <a:r>
              <a:rPr lang="en-US" sz="2800" dirty="0" smtClean="0"/>
              <a:t>Good performance [energy] increasingly </a:t>
            </a:r>
            <a:br>
              <a:rPr lang="en-US" sz="2800" dirty="0" smtClean="0"/>
            </a:br>
            <a:r>
              <a:rPr lang="en-US" sz="2800" dirty="0" smtClean="0"/>
              <a:t>   requires effective use of hierarchy</a:t>
            </a:r>
          </a:p>
          <a:p>
            <a:endParaRPr lang="en-US" sz="900" dirty="0" smtClean="0"/>
          </a:p>
          <a:p>
            <a:r>
              <a:rPr lang="en-US" sz="2800" dirty="0" smtClean="0"/>
              <a:t> Hierarchy getting richer</a:t>
            </a:r>
          </a:p>
          <a:p>
            <a:pPr lvl="2"/>
            <a:r>
              <a:rPr lang="en-US" sz="2800" dirty="0" smtClean="0"/>
              <a:t>More cores</a:t>
            </a:r>
          </a:p>
          <a:p>
            <a:pPr lvl="2"/>
            <a:r>
              <a:rPr lang="en-US" sz="2800" dirty="0" smtClean="0"/>
              <a:t>More </a:t>
            </a:r>
            <a:r>
              <a:rPr lang="en-US" sz="2800" dirty="0"/>
              <a:t>levels of </a:t>
            </a:r>
            <a:r>
              <a:rPr lang="en-US" sz="2800" dirty="0" smtClean="0"/>
              <a:t>cache</a:t>
            </a:r>
          </a:p>
          <a:p>
            <a:pPr lvl="2"/>
            <a:r>
              <a:rPr lang="en-US" sz="2800" dirty="0" smtClean="0"/>
              <a:t>New memory/storage technologies</a:t>
            </a:r>
          </a:p>
          <a:p>
            <a:pPr lvl="3"/>
            <a:r>
              <a:rPr lang="en-US" sz="2400" b="0" dirty="0" smtClean="0"/>
              <a:t> Flash/SSDs, emerging PCM</a:t>
            </a:r>
          </a:p>
          <a:p>
            <a:pPr lvl="3"/>
            <a:r>
              <a:rPr lang="en-US" sz="2400" b="0" dirty="0" smtClean="0"/>
              <a:t> Bridge gaps in hierarchies – can’t just </a:t>
            </a:r>
            <a:br>
              <a:rPr lang="en-US" sz="2400" b="0" dirty="0" smtClean="0"/>
            </a:br>
            <a:r>
              <a:rPr lang="en-US" sz="2400" b="0" dirty="0" smtClean="0"/>
              <a:t>  look at last level of hierarchy</a:t>
            </a:r>
            <a:endParaRPr lang="en-US" sz="2400" b="0" dirty="0"/>
          </a:p>
          <a:p>
            <a:pPr>
              <a:buNone/>
            </a:pPr>
            <a:endParaRPr lang="en-US" dirty="0"/>
          </a:p>
          <a:p>
            <a:pPr>
              <a:buFontTx/>
              <a:buNone/>
            </a:pPr>
            <a:endParaRPr lang="en-US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3285" y="3751125"/>
            <a:ext cx="1191853" cy="1841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2725"/>
            <a:ext cx="9144000" cy="523875"/>
          </a:xfrm>
        </p:spPr>
        <p:txBody>
          <a:bodyPr/>
          <a:lstStyle/>
          <a:p>
            <a:r>
              <a:rPr lang="en-US" dirty="0" smtClean="0"/>
              <a:t>Harder to Use Hierarchy Effectively</a:t>
            </a:r>
            <a:endParaRPr lang="en-US" dirty="0"/>
          </a:p>
        </p:txBody>
      </p:sp>
      <p:sp>
        <p:nvSpPr>
          <p:cNvPr id="278571" name="Text Box 43"/>
          <p:cNvSpPr txBox="1">
            <a:spLocks noChangeArrowheads="1"/>
          </p:cNvSpPr>
          <p:nvPr/>
        </p:nvSpPr>
        <p:spPr bwMode="auto">
          <a:xfrm>
            <a:off x="5976938" y="1116013"/>
            <a:ext cx="2589212" cy="4170362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95000"/>
              </a:lnSpc>
              <a:spcBef>
                <a:spcPct val="40000"/>
              </a:spcBef>
            </a:pPr>
            <a:r>
              <a:rPr lang="en-US" sz="2000" dirty="0"/>
              <a:t>    </a:t>
            </a:r>
            <a:r>
              <a:rPr lang="en-US" sz="2000" u="sng" dirty="0"/>
              <a:t>Challenges</a:t>
            </a:r>
          </a:p>
          <a:p>
            <a:pPr algn="l">
              <a:lnSpc>
                <a:spcPct val="95000"/>
              </a:lnSpc>
              <a:spcBef>
                <a:spcPct val="40000"/>
              </a:spcBef>
              <a:buFontTx/>
              <a:buChar char="•"/>
            </a:pPr>
            <a:r>
              <a:rPr lang="en-US" sz="2000" dirty="0"/>
              <a:t> </a:t>
            </a:r>
            <a:r>
              <a:rPr lang="en-US" sz="2000" b="0" dirty="0"/>
              <a:t>Cores compete </a:t>
            </a:r>
            <a:br>
              <a:rPr lang="en-US" sz="2000" b="0" dirty="0"/>
            </a:br>
            <a:r>
              <a:rPr lang="en-US" sz="2000" b="0" dirty="0"/>
              <a:t>   for hierarchy</a:t>
            </a:r>
          </a:p>
          <a:p>
            <a:pPr algn="l">
              <a:lnSpc>
                <a:spcPct val="95000"/>
              </a:lnSpc>
              <a:spcBef>
                <a:spcPct val="40000"/>
              </a:spcBef>
              <a:buFontTx/>
              <a:buChar char="•"/>
            </a:pPr>
            <a:r>
              <a:rPr lang="en-US" sz="2000" b="0" dirty="0"/>
              <a:t> Hard to reason</a:t>
            </a:r>
            <a:br>
              <a:rPr lang="en-US" sz="2000" b="0" dirty="0"/>
            </a:br>
            <a:r>
              <a:rPr lang="en-US" sz="2000" b="0" dirty="0"/>
              <a:t>   about parallel </a:t>
            </a:r>
            <a:br>
              <a:rPr lang="en-US" sz="2000" b="0" dirty="0"/>
            </a:br>
            <a:r>
              <a:rPr lang="en-US" sz="2000" b="0" dirty="0"/>
              <a:t>   performance</a:t>
            </a:r>
          </a:p>
          <a:p>
            <a:pPr algn="l">
              <a:lnSpc>
                <a:spcPct val="95000"/>
              </a:lnSpc>
              <a:spcBef>
                <a:spcPct val="40000"/>
              </a:spcBef>
              <a:buFontTx/>
              <a:buChar char="•"/>
            </a:pPr>
            <a:r>
              <a:rPr lang="en-US" sz="2000" b="0" dirty="0"/>
              <a:t> Hundred cores</a:t>
            </a:r>
            <a:br>
              <a:rPr lang="en-US" sz="2000" b="0" dirty="0"/>
            </a:br>
            <a:r>
              <a:rPr lang="en-US" sz="2000" b="0" dirty="0"/>
              <a:t>   coming soon</a:t>
            </a:r>
          </a:p>
          <a:p>
            <a:pPr algn="l">
              <a:lnSpc>
                <a:spcPct val="95000"/>
              </a:lnSpc>
              <a:spcBef>
                <a:spcPct val="40000"/>
              </a:spcBef>
              <a:buFontTx/>
              <a:buChar char="•"/>
            </a:pPr>
            <a:r>
              <a:rPr lang="en-US" sz="2000" b="0" dirty="0"/>
              <a:t> Cache hierarchy </a:t>
            </a:r>
            <a:br>
              <a:rPr lang="en-US" sz="2000" b="0" dirty="0"/>
            </a:br>
            <a:r>
              <a:rPr lang="en-US" sz="2000" b="0" dirty="0"/>
              <a:t>   design in flux</a:t>
            </a:r>
          </a:p>
          <a:p>
            <a:pPr algn="l">
              <a:lnSpc>
                <a:spcPct val="95000"/>
              </a:lnSpc>
              <a:spcBef>
                <a:spcPct val="40000"/>
              </a:spcBef>
              <a:buFontTx/>
              <a:buChar char="•"/>
            </a:pPr>
            <a:r>
              <a:rPr lang="en-US" sz="2000" b="0" dirty="0"/>
              <a:t> Hierarchies differ</a:t>
            </a:r>
            <a:br>
              <a:rPr lang="en-US" sz="2000" b="0" dirty="0"/>
            </a:br>
            <a:r>
              <a:rPr lang="en-US" sz="2000" b="0" dirty="0"/>
              <a:t>   across platforms</a:t>
            </a:r>
          </a:p>
        </p:txBody>
      </p:sp>
      <p:grpSp>
        <p:nvGrpSpPr>
          <p:cNvPr id="34" name="Group 212"/>
          <p:cNvGrpSpPr>
            <a:grpSpLocks/>
          </p:cNvGrpSpPr>
          <p:nvPr/>
        </p:nvGrpSpPr>
        <p:grpSpPr bwMode="auto">
          <a:xfrm>
            <a:off x="167640" y="2066925"/>
            <a:ext cx="5426075" cy="2446338"/>
            <a:chOff x="1546" y="525"/>
            <a:chExt cx="3418" cy="1541"/>
          </a:xfrm>
        </p:grpSpPr>
        <p:sp>
          <p:nvSpPr>
            <p:cNvPr id="35" name="Text Box 130"/>
            <p:cNvSpPr txBox="1">
              <a:spLocks noChangeArrowheads="1"/>
            </p:cNvSpPr>
            <p:nvPr/>
          </p:nvSpPr>
          <p:spPr bwMode="auto">
            <a:xfrm>
              <a:off x="3108" y="891"/>
              <a:ext cx="217" cy="288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folHlink"/>
                  </a:solidFill>
                </a:rPr>
                <a:t/>
              </a:r>
              <a:br>
                <a:rPr lang="en-US" sz="1200">
                  <a:solidFill>
                    <a:schemeClr val="folHlink"/>
                  </a:solidFill>
                </a:rPr>
              </a:br>
              <a:r>
                <a:rPr lang="en-US" sz="1200">
                  <a:solidFill>
                    <a:schemeClr val="folHlink"/>
                  </a:solidFill>
                </a:rPr>
                <a:t>…</a:t>
              </a:r>
            </a:p>
          </p:txBody>
        </p:sp>
        <p:sp>
          <p:nvSpPr>
            <p:cNvPr id="36" name="Text Box 134"/>
            <p:cNvSpPr txBox="1">
              <a:spLocks noChangeArrowheads="1"/>
            </p:cNvSpPr>
            <p:nvPr/>
          </p:nvSpPr>
          <p:spPr bwMode="auto">
            <a:xfrm>
              <a:off x="1592" y="1491"/>
              <a:ext cx="1381" cy="215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endParaRPr lang="en-US" sz="12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37" name="Group 178"/>
            <p:cNvGrpSpPr>
              <a:grpSpLocks/>
            </p:cNvGrpSpPr>
            <p:nvPr/>
          </p:nvGrpSpPr>
          <p:grpSpPr bwMode="auto">
            <a:xfrm>
              <a:off x="1546" y="532"/>
              <a:ext cx="701" cy="948"/>
              <a:chOff x="1150" y="793"/>
              <a:chExt cx="701" cy="948"/>
            </a:xfrm>
          </p:grpSpPr>
          <p:sp>
            <p:nvSpPr>
              <p:cNvPr id="71" name="Rectangle 133"/>
              <p:cNvSpPr>
                <a:spLocks noChangeArrowheads="1"/>
              </p:cNvSpPr>
              <p:nvPr/>
            </p:nvSpPr>
            <p:spPr bwMode="auto">
              <a:xfrm>
                <a:off x="1197" y="793"/>
                <a:ext cx="599" cy="937"/>
              </a:xfrm>
              <a:prstGeom prst="rect">
                <a:avLst/>
              </a:prstGeom>
              <a:solidFill>
                <a:srgbClr val="C0C0C0"/>
              </a:solidFill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136"/>
              <p:cNvSpPr>
                <a:spLocks noChangeShapeType="1"/>
              </p:cNvSpPr>
              <p:nvPr/>
            </p:nvSpPr>
            <p:spPr bwMode="auto">
              <a:xfrm>
                <a:off x="1493" y="1124"/>
                <a:ext cx="0" cy="10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Oval 137"/>
              <p:cNvSpPr>
                <a:spLocks noChangeArrowheads="1"/>
              </p:cNvSpPr>
              <p:nvPr/>
            </p:nvSpPr>
            <p:spPr bwMode="auto">
              <a:xfrm>
                <a:off x="1210" y="844"/>
                <a:ext cx="568" cy="274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Text Box 138"/>
              <p:cNvSpPr txBox="1">
                <a:spLocks noChangeArrowheads="1"/>
              </p:cNvSpPr>
              <p:nvPr/>
            </p:nvSpPr>
            <p:spPr bwMode="auto">
              <a:xfrm>
                <a:off x="1150" y="854"/>
                <a:ext cx="701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2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" name="Text Box 139"/>
              <p:cNvSpPr txBox="1">
                <a:spLocks noChangeArrowheads="1"/>
              </p:cNvSpPr>
              <p:nvPr/>
            </p:nvSpPr>
            <p:spPr bwMode="auto">
              <a:xfrm>
                <a:off x="1317" y="1217"/>
                <a:ext cx="349" cy="156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2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" name="Line 140"/>
              <p:cNvSpPr>
                <a:spLocks noChangeShapeType="1"/>
              </p:cNvSpPr>
              <p:nvPr/>
            </p:nvSpPr>
            <p:spPr bwMode="auto">
              <a:xfrm>
                <a:off x="1498" y="1374"/>
                <a:ext cx="0" cy="10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Text Box 141"/>
              <p:cNvSpPr txBox="1">
                <a:spLocks noChangeArrowheads="1"/>
              </p:cNvSpPr>
              <p:nvPr/>
            </p:nvSpPr>
            <p:spPr bwMode="auto">
              <a:xfrm>
                <a:off x="1263" y="1478"/>
                <a:ext cx="460" cy="156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2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8" name="Line 142"/>
              <p:cNvSpPr>
                <a:spLocks noChangeShapeType="1"/>
              </p:cNvSpPr>
              <p:nvPr/>
            </p:nvSpPr>
            <p:spPr bwMode="auto">
              <a:xfrm>
                <a:off x="1502" y="1641"/>
                <a:ext cx="0" cy="10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" name="Text Box 151"/>
            <p:cNvSpPr txBox="1">
              <a:spLocks noChangeArrowheads="1"/>
            </p:cNvSpPr>
            <p:nvPr/>
          </p:nvSpPr>
          <p:spPr bwMode="auto">
            <a:xfrm>
              <a:off x="2169" y="812"/>
              <a:ext cx="217" cy="288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/>
                <a:t/>
              </a:r>
              <a:br>
                <a:rPr lang="en-US" sz="1200"/>
              </a:br>
              <a:r>
                <a:rPr lang="en-US" sz="1200"/>
                <a:t>…</a:t>
              </a:r>
            </a:p>
          </p:txBody>
        </p:sp>
        <p:sp>
          <p:nvSpPr>
            <p:cNvPr id="39" name="Line 153"/>
            <p:cNvSpPr>
              <a:spLocks noChangeShapeType="1"/>
            </p:cNvSpPr>
            <p:nvPr/>
          </p:nvSpPr>
          <p:spPr bwMode="auto">
            <a:xfrm flipH="1">
              <a:off x="2279" y="1714"/>
              <a:ext cx="0" cy="11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129"/>
            <p:cNvSpPr txBox="1">
              <a:spLocks noChangeArrowheads="1"/>
            </p:cNvSpPr>
            <p:nvPr/>
          </p:nvSpPr>
          <p:spPr bwMode="auto">
            <a:xfrm>
              <a:off x="1720" y="1829"/>
              <a:ext cx="3045" cy="237"/>
            </a:xfrm>
            <a:prstGeom prst="rect">
              <a:avLst/>
            </a:prstGeom>
            <a:solidFill>
              <a:srgbClr val="66FF66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endParaRPr lang="en-US" sz="14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41" name="Group 179"/>
            <p:cNvGrpSpPr>
              <a:grpSpLocks/>
            </p:cNvGrpSpPr>
            <p:nvPr/>
          </p:nvGrpSpPr>
          <p:grpSpPr bwMode="auto">
            <a:xfrm>
              <a:off x="2329" y="529"/>
              <a:ext cx="701" cy="948"/>
              <a:chOff x="1150" y="793"/>
              <a:chExt cx="701" cy="948"/>
            </a:xfrm>
          </p:grpSpPr>
          <p:sp>
            <p:nvSpPr>
              <p:cNvPr id="63" name="Rectangle 180"/>
              <p:cNvSpPr>
                <a:spLocks noChangeArrowheads="1"/>
              </p:cNvSpPr>
              <p:nvPr/>
            </p:nvSpPr>
            <p:spPr bwMode="auto">
              <a:xfrm>
                <a:off x="1197" y="793"/>
                <a:ext cx="599" cy="937"/>
              </a:xfrm>
              <a:prstGeom prst="rect">
                <a:avLst/>
              </a:prstGeom>
              <a:solidFill>
                <a:srgbClr val="C0C0C0"/>
              </a:solidFill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181"/>
              <p:cNvSpPr>
                <a:spLocks noChangeShapeType="1"/>
              </p:cNvSpPr>
              <p:nvPr/>
            </p:nvSpPr>
            <p:spPr bwMode="auto">
              <a:xfrm>
                <a:off x="1493" y="1124"/>
                <a:ext cx="0" cy="10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Oval 182"/>
              <p:cNvSpPr>
                <a:spLocks noChangeArrowheads="1"/>
              </p:cNvSpPr>
              <p:nvPr/>
            </p:nvSpPr>
            <p:spPr bwMode="auto">
              <a:xfrm>
                <a:off x="1210" y="844"/>
                <a:ext cx="568" cy="274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Text Box 183"/>
              <p:cNvSpPr txBox="1">
                <a:spLocks noChangeArrowheads="1"/>
              </p:cNvSpPr>
              <p:nvPr/>
            </p:nvSpPr>
            <p:spPr bwMode="auto">
              <a:xfrm>
                <a:off x="1150" y="854"/>
                <a:ext cx="701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2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7" name="Text Box 184"/>
              <p:cNvSpPr txBox="1">
                <a:spLocks noChangeArrowheads="1"/>
              </p:cNvSpPr>
              <p:nvPr/>
            </p:nvSpPr>
            <p:spPr bwMode="auto">
              <a:xfrm>
                <a:off x="1317" y="1217"/>
                <a:ext cx="349" cy="156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2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8" name="Line 185"/>
              <p:cNvSpPr>
                <a:spLocks noChangeShapeType="1"/>
              </p:cNvSpPr>
              <p:nvPr/>
            </p:nvSpPr>
            <p:spPr bwMode="auto">
              <a:xfrm>
                <a:off x="1498" y="1374"/>
                <a:ext cx="0" cy="10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Text Box 186"/>
              <p:cNvSpPr txBox="1">
                <a:spLocks noChangeArrowheads="1"/>
              </p:cNvSpPr>
              <p:nvPr/>
            </p:nvSpPr>
            <p:spPr bwMode="auto">
              <a:xfrm>
                <a:off x="1263" y="1478"/>
                <a:ext cx="460" cy="156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2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" name="Line 187"/>
              <p:cNvSpPr>
                <a:spLocks noChangeShapeType="1"/>
              </p:cNvSpPr>
              <p:nvPr/>
            </p:nvSpPr>
            <p:spPr bwMode="auto">
              <a:xfrm>
                <a:off x="1502" y="1641"/>
                <a:ext cx="0" cy="10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" name="Text Box 188"/>
            <p:cNvSpPr txBox="1">
              <a:spLocks noChangeArrowheads="1"/>
            </p:cNvSpPr>
            <p:nvPr/>
          </p:nvSpPr>
          <p:spPr bwMode="auto">
            <a:xfrm>
              <a:off x="3526" y="1487"/>
              <a:ext cx="1381" cy="215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20000"/>
                </a:lnSpc>
                <a:spcBef>
                  <a:spcPct val="50000"/>
                </a:spcBef>
              </a:pPr>
              <a:endParaRPr lang="en-US" sz="12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43" name="Group 189"/>
            <p:cNvGrpSpPr>
              <a:grpSpLocks/>
            </p:cNvGrpSpPr>
            <p:nvPr/>
          </p:nvGrpSpPr>
          <p:grpSpPr bwMode="auto">
            <a:xfrm>
              <a:off x="3480" y="528"/>
              <a:ext cx="701" cy="948"/>
              <a:chOff x="1150" y="793"/>
              <a:chExt cx="701" cy="948"/>
            </a:xfrm>
          </p:grpSpPr>
          <p:sp>
            <p:nvSpPr>
              <p:cNvPr id="55" name="Rectangle 190"/>
              <p:cNvSpPr>
                <a:spLocks noChangeArrowheads="1"/>
              </p:cNvSpPr>
              <p:nvPr/>
            </p:nvSpPr>
            <p:spPr bwMode="auto">
              <a:xfrm>
                <a:off x="1197" y="793"/>
                <a:ext cx="599" cy="937"/>
              </a:xfrm>
              <a:prstGeom prst="rect">
                <a:avLst/>
              </a:prstGeom>
              <a:solidFill>
                <a:srgbClr val="C0C0C0"/>
              </a:solidFill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191"/>
              <p:cNvSpPr>
                <a:spLocks noChangeShapeType="1"/>
              </p:cNvSpPr>
              <p:nvPr/>
            </p:nvSpPr>
            <p:spPr bwMode="auto">
              <a:xfrm>
                <a:off x="1493" y="1124"/>
                <a:ext cx="0" cy="10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Oval 192"/>
              <p:cNvSpPr>
                <a:spLocks noChangeArrowheads="1"/>
              </p:cNvSpPr>
              <p:nvPr/>
            </p:nvSpPr>
            <p:spPr bwMode="auto">
              <a:xfrm>
                <a:off x="1210" y="844"/>
                <a:ext cx="568" cy="274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193"/>
              <p:cNvSpPr txBox="1">
                <a:spLocks noChangeArrowheads="1"/>
              </p:cNvSpPr>
              <p:nvPr/>
            </p:nvSpPr>
            <p:spPr bwMode="auto">
              <a:xfrm>
                <a:off x="1150" y="854"/>
                <a:ext cx="701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2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9" name="Text Box 194"/>
              <p:cNvSpPr txBox="1">
                <a:spLocks noChangeArrowheads="1"/>
              </p:cNvSpPr>
              <p:nvPr/>
            </p:nvSpPr>
            <p:spPr bwMode="auto">
              <a:xfrm>
                <a:off x="1317" y="1217"/>
                <a:ext cx="349" cy="156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2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0" name="Line 195"/>
              <p:cNvSpPr>
                <a:spLocks noChangeShapeType="1"/>
              </p:cNvSpPr>
              <p:nvPr/>
            </p:nvSpPr>
            <p:spPr bwMode="auto">
              <a:xfrm>
                <a:off x="1498" y="1374"/>
                <a:ext cx="0" cy="10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Text Box 196"/>
              <p:cNvSpPr txBox="1">
                <a:spLocks noChangeArrowheads="1"/>
              </p:cNvSpPr>
              <p:nvPr/>
            </p:nvSpPr>
            <p:spPr bwMode="auto">
              <a:xfrm>
                <a:off x="1263" y="1478"/>
                <a:ext cx="460" cy="156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2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2" name="Line 197"/>
              <p:cNvSpPr>
                <a:spLocks noChangeShapeType="1"/>
              </p:cNvSpPr>
              <p:nvPr/>
            </p:nvSpPr>
            <p:spPr bwMode="auto">
              <a:xfrm>
                <a:off x="1502" y="1641"/>
                <a:ext cx="0" cy="10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" name="Text Box 198"/>
            <p:cNvSpPr txBox="1">
              <a:spLocks noChangeArrowheads="1"/>
            </p:cNvSpPr>
            <p:nvPr/>
          </p:nvSpPr>
          <p:spPr bwMode="auto">
            <a:xfrm>
              <a:off x="4103" y="808"/>
              <a:ext cx="217" cy="288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/>
                <a:t/>
              </a:r>
              <a:br>
                <a:rPr lang="en-US" sz="1200"/>
              </a:br>
              <a:r>
                <a:rPr lang="en-US" sz="1200"/>
                <a:t>…</a:t>
              </a:r>
            </a:p>
          </p:txBody>
        </p:sp>
        <p:sp>
          <p:nvSpPr>
            <p:cNvPr id="45" name="Line 199"/>
            <p:cNvSpPr>
              <a:spLocks noChangeShapeType="1"/>
            </p:cNvSpPr>
            <p:nvPr/>
          </p:nvSpPr>
          <p:spPr bwMode="auto">
            <a:xfrm flipH="1">
              <a:off x="4213" y="1710"/>
              <a:ext cx="0" cy="11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" name="Group 200"/>
            <p:cNvGrpSpPr>
              <a:grpSpLocks/>
            </p:cNvGrpSpPr>
            <p:nvPr/>
          </p:nvGrpSpPr>
          <p:grpSpPr bwMode="auto">
            <a:xfrm>
              <a:off x="4263" y="525"/>
              <a:ext cx="701" cy="948"/>
              <a:chOff x="1150" y="793"/>
              <a:chExt cx="701" cy="948"/>
            </a:xfrm>
          </p:grpSpPr>
          <p:sp>
            <p:nvSpPr>
              <p:cNvPr id="47" name="Rectangle 201"/>
              <p:cNvSpPr>
                <a:spLocks noChangeArrowheads="1"/>
              </p:cNvSpPr>
              <p:nvPr/>
            </p:nvSpPr>
            <p:spPr bwMode="auto">
              <a:xfrm>
                <a:off x="1197" y="793"/>
                <a:ext cx="599" cy="937"/>
              </a:xfrm>
              <a:prstGeom prst="rect">
                <a:avLst/>
              </a:prstGeom>
              <a:solidFill>
                <a:srgbClr val="C0C0C0"/>
              </a:solidFill>
              <a:ln w="508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202"/>
              <p:cNvSpPr>
                <a:spLocks noChangeShapeType="1"/>
              </p:cNvSpPr>
              <p:nvPr/>
            </p:nvSpPr>
            <p:spPr bwMode="auto">
              <a:xfrm>
                <a:off x="1493" y="1124"/>
                <a:ext cx="0" cy="10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Oval 203"/>
              <p:cNvSpPr>
                <a:spLocks noChangeArrowheads="1"/>
              </p:cNvSpPr>
              <p:nvPr/>
            </p:nvSpPr>
            <p:spPr bwMode="auto">
              <a:xfrm>
                <a:off x="1210" y="844"/>
                <a:ext cx="568" cy="274"/>
              </a:xfrm>
              <a:prstGeom prst="ellipse">
                <a:avLst/>
              </a:prstGeom>
              <a:solidFill>
                <a:srgbClr val="FF7C8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Text Box 204"/>
              <p:cNvSpPr txBox="1">
                <a:spLocks noChangeArrowheads="1"/>
              </p:cNvSpPr>
              <p:nvPr/>
            </p:nvSpPr>
            <p:spPr bwMode="auto">
              <a:xfrm>
                <a:off x="1150" y="854"/>
                <a:ext cx="701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9144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2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1" name="Text Box 205"/>
              <p:cNvSpPr txBox="1">
                <a:spLocks noChangeArrowheads="1"/>
              </p:cNvSpPr>
              <p:nvPr/>
            </p:nvSpPr>
            <p:spPr bwMode="auto">
              <a:xfrm>
                <a:off x="1317" y="1217"/>
                <a:ext cx="349" cy="156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2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2" name="Line 206"/>
              <p:cNvSpPr>
                <a:spLocks noChangeShapeType="1"/>
              </p:cNvSpPr>
              <p:nvPr/>
            </p:nvSpPr>
            <p:spPr bwMode="auto">
              <a:xfrm>
                <a:off x="1498" y="1374"/>
                <a:ext cx="0" cy="10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Text Box 207"/>
              <p:cNvSpPr txBox="1">
                <a:spLocks noChangeArrowheads="1"/>
              </p:cNvSpPr>
              <p:nvPr/>
            </p:nvSpPr>
            <p:spPr bwMode="auto">
              <a:xfrm>
                <a:off x="1263" y="1478"/>
                <a:ext cx="460" cy="156"/>
              </a:xfrm>
              <a:prstGeom prst="rect">
                <a:avLst/>
              </a:prstGeom>
              <a:solidFill>
                <a:srgbClr val="FF99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>
                <a:spAutoFit/>
              </a:bodyPr>
              <a:lstStyle/>
              <a:p>
                <a:pPr eaLnBrk="1" hangingPunct="1">
                  <a:lnSpc>
                    <a:spcPct val="120000"/>
                  </a:lnSpc>
                </a:pPr>
                <a:endParaRPr lang="en-US" sz="120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4" name="Line 208"/>
              <p:cNvSpPr>
                <a:spLocks noChangeShapeType="1"/>
              </p:cNvSpPr>
              <p:nvPr/>
            </p:nvSpPr>
            <p:spPr bwMode="auto">
              <a:xfrm>
                <a:off x="1502" y="1641"/>
                <a:ext cx="0" cy="10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3050"/>
            <a:ext cx="9144000" cy="588963"/>
          </a:xfrm>
        </p:spPr>
        <p:txBody>
          <a:bodyPr/>
          <a:lstStyle/>
          <a:p>
            <a:r>
              <a:rPr lang="en-US" u="sng"/>
              <a:t>How Hierarchy is Treated Today</a:t>
            </a:r>
            <a:r>
              <a:rPr lang="en-US"/>
              <a:t>   </a:t>
            </a:r>
          </a:p>
        </p:txBody>
      </p:sp>
      <p:sp>
        <p:nvSpPr>
          <p:cNvPr id="386072" name="Rectangle 24"/>
          <p:cNvSpPr>
            <a:spLocks noChangeArrowheads="1"/>
          </p:cNvSpPr>
          <p:nvPr/>
        </p:nvSpPr>
        <p:spPr bwMode="auto">
          <a:xfrm>
            <a:off x="849313" y="2178050"/>
            <a:ext cx="7318375" cy="1277938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6051" name="Line 3"/>
          <p:cNvSpPr>
            <a:spLocks noChangeShapeType="1"/>
          </p:cNvSpPr>
          <p:nvPr/>
        </p:nvSpPr>
        <p:spPr bwMode="auto">
          <a:xfrm>
            <a:off x="1625600" y="3130550"/>
            <a:ext cx="5287963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6052" name="Text Box 4"/>
          <p:cNvSpPr txBox="1">
            <a:spLocks noChangeArrowheads="1"/>
          </p:cNvSpPr>
          <p:nvPr/>
        </p:nvSpPr>
        <p:spPr bwMode="auto">
          <a:xfrm>
            <a:off x="995363" y="2368550"/>
            <a:ext cx="1700212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Ignorant</a:t>
            </a:r>
          </a:p>
        </p:txBody>
      </p:sp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5799138" y="2181225"/>
            <a:ext cx="2233612" cy="82232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(Pain)-Fully</a:t>
            </a:r>
          </a:p>
          <a:p>
            <a:r>
              <a:rPr lang="en-US">
                <a:solidFill>
                  <a:srgbClr val="FF6600"/>
                </a:solidFill>
              </a:rPr>
              <a:t>Aware</a:t>
            </a:r>
          </a:p>
        </p:txBody>
      </p:sp>
      <p:sp>
        <p:nvSpPr>
          <p:cNvPr id="386054" name="Text Box 6"/>
          <p:cNvSpPr txBox="1">
            <a:spLocks noChangeArrowheads="1"/>
          </p:cNvSpPr>
          <p:nvPr/>
        </p:nvSpPr>
        <p:spPr bwMode="auto">
          <a:xfrm>
            <a:off x="4473575" y="3640138"/>
            <a:ext cx="4638675" cy="165893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Hand-tuned to platform</a:t>
            </a:r>
          </a:p>
          <a:p>
            <a:endParaRPr lang="en-US" sz="700">
              <a:solidFill>
                <a:srgbClr val="FF6600"/>
              </a:solidFill>
            </a:endParaRPr>
          </a:p>
          <a:p>
            <a:r>
              <a:rPr lang="en-US">
                <a:solidFill>
                  <a:srgbClr val="FF6600"/>
                </a:solidFill>
              </a:rPr>
              <a:t>Effort high, </a:t>
            </a:r>
            <a:br>
              <a:rPr lang="en-US">
                <a:solidFill>
                  <a:srgbClr val="FF6600"/>
                </a:solidFill>
              </a:rPr>
            </a:br>
            <a:r>
              <a:rPr lang="en-US">
                <a:solidFill>
                  <a:srgbClr val="FF6600"/>
                </a:solidFill>
              </a:rPr>
              <a:t>Not portable,</a:t>
            </a:r>
            <a:br>
              <a:rPr lang="en-US">
                <a:solidFill>
                  <a:srgbClr val="FF6600"/>
                </a:solidFill>
              </a:rPr>
            </a:br>
            <a:r>
              <a:rPr lang="en-US">
                <a:solidFill>
                  <a:srgbClr val="FF6600"/>
                </a:solidFill>
              </a:rPr>
              <a:t>Limited sharing scenarios</a:t>
            </a:r>
          </a:p>
        </p:txBody>
      </p:sp>
      <p:sp>
        <p:nvSpPr>
          <p:cNvPr id="386055" name="Text Box 7"/>
          <p:cNvSpPr txBox="1">
            <a:spLocks noChangeArrowheads="1"/>
          </p:cNvSpPr>
          <p:nvPr/>
        </p:nvSpPr>
        <p:spPr bwMode="auto">
          <a:xfrm>
            <a:off x="-28575" y="3629025"/>
            <a:ext cx="4545013" cy="1658938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API view:</a:t>
            </a:r>
            <a:br>
              <a:rPr lang="en-US">
                <a:solidFill>
                  <a:schemeClr val="folHlink"/>
                </a:solidFill>
              </a:rPr>
            </a:br>
            <a:r>
              <a:rPr lang="en-US">
                <a:solidFill>
                  <a:schemeClr val="folHlink"/>
                </a:solidFill>
              </a:rPr>
              <a:t>Memory + I/O;</a:t>
            </a:r>
          </a:p>
          <a:p>
            <a:r>
              <a:rPr lang="en-US">
                <a:solidFill>
                  <a:schemeClr val="folHlink"/>
                </a:solidFill>
              </a:rPr>
              <a:t>Parallelism often ignored</a:t>
            </a:r>
          </a:p>
          <a:p>
            <a:endParaRPr lang="en-US" sz="700">
              <a:solidFill>
                <a:schemeClr val="folHlink"/>
              </a:solidFill>
            </a:endParaRPr>
          </a:p>
          <a:p>
            <a:r>
              <a:rPr lang="en-US">
                <a:solidFill>
                  <a:schemeClr val="folHlink"/>
                </a:solidFill>
              </a:rPr>
              <a:t>Performance iffy</a:t>
            </a:r>
          </a:p>
        </p:txBody>
      </p:sp>
      <p:sp>
        <p:nvSpPr>
          <p:cNvPr id="386070" name="Text Box 22"/>
          <p:cNvSpPr txBox="1">
            <a:spLocks noChangeArrowheads="1"/>
          </p:cNvSpPr>
          <p:nvPr/>
        </p:nvSpPr>
        <p:spPr bwMode="auto">
          <a:xfrm>
            <a:off x="-1588" y="982663"/>
            <a:ext cx="9144001" cy="82232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Algorithm Designers &amp; Application/System Developers tend towards one of two extremes</a:t>
            </a:r>
          </a:p>
        </p:txBody>
      </p:sp>
      <p:sp>
        <p:nvSpPr>
          <p:cNvPr id="386071" name="Text Box 23"/>
          <p:cNvSpPr txBox="1">
            <a:spLocks noChangeArrowheads="1"/>
          </p:cNvSpPr>
          <p:nvPr/>
        </p:nvSpPr>
        <p:spPr bwMode="auto">
          <a:xfrm>
            <a:off x="1171575" y="5835650"/>
            <a:ext cx="6989763" cy="7016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Or they focus on one or a few aspects, </a:t>
            </a:r>
            <a:br>
              <a:rPr lang="en-US" sz="2000"/>
            </a:br>
            <a:r>
              <a:rPr lang="en-US" sz="2000"/>
              <a:t>but without a comprehensive view of the whole</a:t>
            </a:r>
          </a:p>
        </p:txBody>
      </p:sp>
      <p:sp>
        <p:nvSpPr>
          <p:cNvPr id="386075" name="AutoShape 27"/>
          <p:cNvSpPr>
            <a:spLocks noChangeArrowheads="1"/>
          </p:cNvSpPr>
          <p:nvPr/>
        </p:nvSpPr>
        <p:spPr bwMode="auto">
          <a:xfrm>
            <a:off x="319088" y="4914900"/>
            <a:ext cx="371475" cy="292100"/>
          </a:xfrm>
          <a:prstGeom prst="rightArrow">
            <a:avLst>
              <a:gd name="adj1" fmla="val 50000"/>
              <a:gd name="adj2" fmla="val 31793"/>
            </a:avLst>
          </a:prstGeom>
          <a:solidFill>
            <a:schemeClr val="folHlink"/>
          </a:solidFill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6076" name="AutoShape 28"/>
          <p:cNvSpPr>
            <a:spLocks noChangeArrowheads="1"/>
          </p:cNvSpPr>
          <p:nvPr/>
        </p:nvSpPr>
        <p:spPr bwMode="auto">
          <a:xfrm>
            <a:off x="5205413" y="4225925"/>
            <a:ext cx="371475" cy="292100"/>
          </a:xfrm>
          <a:prstGeom prst="rightArrow">
            <a:avLst>
              <a:gd name="adj1" fmla="val 50000"/>
              <a:gd name="adj2" fmla="val 31793"/>
            </a:avLst>
          </a:prstGeom>
          <a:solidFill>
            <a:srgbClr val="FF6600"/>
          </a:solidFill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86077" name="Picture 29" descr="face-frowny-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3088" y="5289550"/>
            <a:ext cx="442912" cy="442913"/>
          </a:xfrm>
          <a:prstGeom prst="rect">
            <a:avLst/>
          </a:prstGeom>
          <a:noFill/>
        </p:spPr>
      </p:pic>
      <p:pic>
        <p:nvPicPr>
          <p:cNvPr id="386078" name="Picture 30" descr="face-frowny-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3363" y="5268913"/>
            <a:ext cx="442912" cy="442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Hierarchy-Savvy Sweet Spot</a:t>
            </a:r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2687638" y="4583113"/>
            <a:ext cx="1700212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Ignorant</a:t>
            </a:r>
          </a:p>
        </p:txBody>
      </p:sp>
      <p:sp>
        <p:nvSpPr>
          <p:cNvPr id="643078" name="Line 6"/>
          <p:cNvSpPr>
            <a:spLocks noChangeShapeType="1"/>
          </p:cNvSpPr>
          <p:nvPr/>
        </p:nvSpPr>
        <p:spPr bwMode="auto">
          <a:xfrm flipV="1">
            <a:off x="2425700" y="1392238"/>
            <a:ext cx="26988" cy="39306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3079" name="Line 7"/>
          <p:cNvSpPr>
            <a:spLocks noChangeShapeType="1"/>
          </p:cNvSpPr>
          <p:nvPr/>
        </p:nvSpPr>
        <p:spPr bwMode="auto">
          <a:xfrm rot="5400000" flipH="1" flipV="1">
            <a:off x="5299075" y="2424113"/>
            <a:ext cx="14288" cy="57896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3080" name="Text Box 8"/>
          <p:cNvSpPr txBox="1">
            <a:spLocks noChangeArrowheads="1"/>
          </p:cNvSpPr>
          <p:nvPr/>
        </p:nvSpPr>
        <p:spPr bwMode="auto">
          <a:xfrm>
            <a:off x="0" y="2335213"/>
            <a:ext cx="2365375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performance</a:t>
            </a:r>
          </a:p>
        </p:txBody>
      </p:sp>
      <p:sp>
        <p:nvSpPr>
          <p:cNvPr id="643081" name="Text Box 9"/>
          <p:cNvSpPr txBox="1">
            <a:spLocks noChangeArrowheads="1"/>
          </p:cNvSpPr>
          <p:nvPr/>
        </p:nvSpPr>
        <p:spPr bwMode="auto">
          <a:xfrm>
            <a:off x="3622675" y="5362575"/>
            <a:ext cx="3567113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programming effort</a:t>
            </a:r>
          </a:p>
        </p:txBody>
      </p:sp>
      <p:sp>
        <p:nvSpPr>
          <p:cNvPr id="643084" name="Freeform 12"/>
          <p:cNvSpPr>
            <a:spLocks/>
          </p:cNvSpPr>
          <p:nvPr/>
        </p:nvSpPr>
        <p:spPr bwMode="auto">
          <a:xfrm>
            <a:off x="2627313" y="1481138"/>
            <a:ext cx="5529262" cy="3830637"/>
          </a:xfrm>
          <a:custGeom>
            <a:avLst/>
            <a:gdLst/>
            <a:ahLst/>
            <a:cxnLst>
              <a:cxn ang="0">
                <a:pos x="0" y="2413"/>
              </a:cxn>
              <a:cxn ang="0">
                <a:pos x="750" y="548"/>
              </a:cxn>
              <a:cxn ang="0">
                <a:pos x="3483" y="0"/>
              </a:cxn>
            </a:cxnLst>
            <a:rect l="0" t="0" r="r" b="b"/>
            <a:pathLst>
              <a:path w="3483" h="2413">
                <a:moveTo>
                  <a:pt x="0" y="2413"/>
                </a:moveTo>
                <a:cubicBezTo>
                  <a:pt x="85" y="1681"/>
                  <a:pt x="170" y="950"/>
                  <a:pt x="750" y="548"/>
                </a:cubicBezTo>
                <a:cubicBezTo>
                  <a:pt x="1330" y="146"/>
                  <a:pt x="2406" y="73"/>
                  <a:pt x="3483" y="0"/>
                </a:cubicBezTo>
              </a:path>
            </a:pathLst>
          </a:custGeom>
          <a:noFill/>
          <a:ln w="50800" cap="flat" cmpd="sng">
            <a:solidFill>
              <a:srgbClr val="00CC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5326063" y="1087438"/>
            <a:ext cx="1987550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CC00"/>
                </a:solidFill>
              </a:rPr>
              <a:t>Platform 1</a:t>
            </a:r>
          </a:p>
        </p:txBody>
      </p:sp>
      <p:sp>
        <p:nvSpPr>
          <p:cNvPr id="643089" name="Text Box 17"/>
          <p:cNvSpPr txBox="1">
            <a:spLocks noChangeArrowheads="1"/>
          </p:cNvSpPr>
          <p:nvPr/>
        </p:nvSpPr>
        <p:spPr bwMode="auto">
          <a:xfrm>
            <a:off x="4552950" y="3446463"/>
            <a:ext cx="1987550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Platform 2</a:t>
            </a:r>
          </a:p>
        </p:txBody>
      </p:sp>
      <p:sp>
        <p:nvSpPr>
          <p:cNvPr id="643090" name="Freeform 18"/>
          <p:cNvSpPr>
            <a:spLocks/>
          </p:cNvSpPr>
          <p:nvPr/>
        </p:nvSpPr>
        <p:spPr bwMode="auto">
          <a:xfrm>
            <a:off x="2613025" y="2116138"/>
            <a:ext cx="5472113" cy="3225800"/>
          </a:xfrm>
          <a:custGeom>
            <a:avLst/>
            <a:gdLst/>
            <a:ahLst/>
            <a:cxnLst>
              <a:cxn ang="0">
                <a:pos x="0" y="2032"/>
              </a:cxn>
              <a:cxn ang="0">
                <a:pos x="932" y="66"/>
              </a:cxn>
              <a:cxn ang="0">
                <a:pos x="3447" y="1638"/>
              </a:cxn>
            </a:cxnLst>
            <a:rect l="0" t="0" r="r" b="b"/>
            <a:pathLst>
              <a:path w="3447" h="2032">
                <a:moveTo>
                  <a:pt x="0" y="2032"/>
                </a:moveTo>
                <a:cubicBezTo>
                  <a:pt x="179" y="1082"/>
                  <a:pt x="358" y="132"/>
                  <a:pt x="932" y="66"/>
                </a:cubicBezTo>
                <a:cubicBezTo>
                  <a:pt x="1506" y="0"/>
                  <a:pt x="3033" y="1382"/>
                  <a:pt x="3447" y="1638"/>
                </a:cubicBez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3085" name="Text Box 13"/>
          <p:cNvSpPr txBox="1">
            <a:spLocks noChangeArrowheads="1"/>
          </p:cNvSpPr>
          <p:nvPr/>
        </p:nvSpPr>
        <p:spPr bwMode="auto">
          <a:xfrm>
            <a:off x="2570163" y="1455738"/>
            <a:ext cx="2206625" cy="822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9900CC"/>
                </a:solidFill>
              </a:rPr>
              <a:t>Hierarchy-Savvy</a:t>
            </a:r>
          </a:p>
        </p:txBody>
      </p:sp>
      <p:sp>
        <p:nvSpPr>
          <p:cNvPr id="643091" name="Text Box 19"/>
          <p:cNvSpPr txBox="1">
            <a:spLocks noChangeArrowheads="1"/>
          </p:cNvSpPr>
          <p:nvPr/>
        </p:nvSpPr>
        <p:spPr bwMode="auto">
          <a:xfrm>
            <a:off x="328663" y="5991225"/>
            <a:ext cx="8331127" cy="83099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9900CC"/>
                </a:solidFill>
              </a:rPr>
              <a:t>Goal: Modest </a:t>
            </a:r>
            <a:r>
              <a:rPr lang="en-US" dirty="0">
                <a:solidFill>
                  <a:srgbClr val="9900CC"/>
                </a:solidFill>
              </a:rPr>
              <a:t>effort, good performance, </a:t>
            </a:r>
            <a:r>
              <a:rPr lang="en-US" dirty="0" smtClean="0">
                <a:solidFill>
                  <a:srgbClr val="9900CC"/>
                </a:solidFill>
              </a:rPr>
              <a:t>robust,</a:t>
            </a:r>
            <a:br>
              <a:rPr lang="en-US" dirty="0" smtClean="0">
                <a:solidFill>
                  <a:srgbClr val="9900CC"/>
                </a:solidFill>
              </a:rPr>
            </a:br>
            <a:r>
              <a:rPr lang="en-US" dirty="0" smtClean="0">
                <a:solidFill>
                  <a:srgbClr val="9900CC"/>
                </a:solidFill>
              </a:rPr>
              <a:t>strong theoretical foundation</a:t>
            </a:r>
            <a:endParaRPr lang="en-US" dirty="0">
              <a:solidFill>
                <a:srgbClr val="9900CC"/>
              </a:solidFill>
            </a:endParaRPr>
          </a:p>
        </p:txBody>
      </p:sp>
      <p:sp>
        <p:nvSpPr>
          <p:cNvPr id="643077" name="Text Box 5"/>
          <p:cNvSpPr txBox="1">
            <a:spLocks noChangeArrowheads="1"/>
          </p:cNvSpPr>
          <p:nvPr/>
        </p:nvSpPr>
        <p:spPr bwMode="auto">
          <a:xfrm>
            <a:off x="6821488" y="1628775"/>
            <a:ext cx="2233612" cy="82232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(Pain)-Fully</a:t>
            </a:r>
          </a:p>
          <a:p>
            <a:r>
              <a:rPr lang="en-US">
                <a:solidFill>
                  <a:srgbClr val="FF6600"/>
                </a:solidFill>
              </a:rPr>
              <a:t>Aware</a:t>
            </a:r>
          </a:p>
        </p:txBody>
      </p:sp>
      <p:pic>
        <p:nvPicPr>
          <p:cNvPr id="643094" name="Picture 22" descr="face-smily-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0" y="5408613"/>
            <a:ext cx="450850" cy="450850"/>
          </a:xfrm>
          <a:prstGeom prst="rect">
            <a:avLst/>
          </a:prstGeom>
          <a:noFill/>
        </p:spPr>
      </p:pic>
      <p:pic>
        <p:nvPicPr>
          <p:cNvPr id="643092" name="Picture 20" descr="face-frowny-r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7488" y="5400675"/>
            <a:ext cx="442912" cy="442913"/>
          </a:xfrm>
          <a:prstGeom prst="rect">
            <a:avLst/>
          </a:prstGeom>
          <a:noFill/>
        </p:spPr>
      </p:pic>
      <p:pic>
        <p:nvPicPr>
          <p:cNvPr id="643095" name="Picture 23" descr="face-frowny-r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8163" y="4930775"/>
            <a:ext cx="442912" cy="442913"/>
          </a:xfrm>
          <a:prstGeom prst="rect">
            <a:avLst/>
          </a:prstGeom>
          <a:noFill/>
        </p:spPr>
      </p:pic>
      <p:pic>
        <p:nvPicPr>
          <p:cNvPr id="643096" name="Picture 24" descr="face-smily-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8325" y="1366838"/>
            <a:ext cx="450850" cy="450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7341E-7 L 4.44444E-6 0.24624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64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89" grpId="0"/>
      <p:bldP spid="643090" grpId="0" animBg="1"/>
      <p:bldP spid="643091" grpId="0" animBg="1"/>
      <p:bldP spid="643077" grpId="0"/>
    </p:bldLst>
  </p:timing>
</p:sld>
</file>

<file path=ppt/theme/theme1.xml><?xml version="1.0" encoding="utf-8"?>
<a:theme xmlns:a="http://schemas.openxmlformats.org/drawingml/2006/main" name="white_intel_only">
  <a:themeElements>
    <a:clrScheme name="white_intel_only 2">
      <a:dk1>
        <a:srgbClr val="0860A8"/>
      </a:dk1>
      <a:lt1>
        <a:srgbClr val="FFFFFF"/>
      </a:lt1>
      <a:dk2>
        <a:srgbClr val="F5E647"/>
      </a:dk2>
      <a:lt2>
        <a:srgbClr val="FF5C47"/>
      </a:lt2>
      <a:accent1>
        <a:srgbClr val="A6CAE1"/>
      </a:accent1>
      <a:accent2>
        <a:srgbClr val="567EB9"/>
      </a:accent2>
      <a:accent3>
        <a:srgbClr val="FFFFFF"/>
      </a:accent3>
      <a:accent4>
        <a:srgbClr val="06518F"/>
      </a:accent4>
      <a:accent5>
        <a:srgbClr val="D0E1EE"/>
      </a:accent5>
      <a:accent6>
        <a:srgbClr val="4D72A7"/>
      </a:accent6>
      <a:hlink>
        <a:srgbClr val="0C2E86"/>
      </a:hlink>
      <a:folHlink>
        <a:srgbClr val="AA014C"/>
      </a:folHlink>
    </a:clrScheme>
    <a:fontScheme name="white_intel_onl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white_intel_only 1">
        <a:dk1>
          <a:srgbClr val="FF5C00"/>
        </a:dk1>
        <a:lt1>
          <a:srgbClr val="FFFFFF"/>
        </a:lt1>
        <a:dk2>
          <a:srgbClr val="0C2E86"/>
        </a:dk2>
        <a:lt2>
          <a:srgbClr val="F5E647"/>
        </a:lt2>
        <a:accent1>
          <a:srgbClr val="A6CAE1"/>
        </a:accent1>
        <a:accent2>
          <a:srgbClr val="567EB9"/>
        </a:accent2>
        <a:accent3>
          <a:srgbClr val="AAADC3"/>
        </a:accent3>
        <a:accent4>
          <a:srgbClr val="DADADA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intel_only 2">
        <a:dk1>
          <a:srgbClr val="0860A8"/>
        </a:dk1>
        <a:lt1>
          <a:srgbClr val="FFFFFF"/>
        </a:lt1>
        <a:dk2>
          <a:srgbClr val="F5E647"/>
        </a:dk2>
        <a:lt2>
          <a:srgbClr val="FF5C47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6518F"/>
        </a:accent4>
        <a:accent5>
          <a:srgbClr val="D0E1EE"/>
        </a:accent5>
        <a:accent6>
          <a:srgbClr val="4D72A7"/>
        </a:accent6>
        <a:hlink>
          <a:srgbClr val="0C2E86"/>
        </a:hlink>
        <a:folHlink>
          <a:srgbClr val="AA014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white_intel_only</Template>
  <TotalTime>15272</TotalTime>
  <Words>3634</Words>
  <Application>Microsoft Office PowerPoint</Application>
  <PresentationFormat>On-screen Show (4:3)</PresentationFormat>
  <Paragraphs>972</Paragraphs>
  <Slides>47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white_intel_only</vt:lpstr>
      <vt:lpstr>Multi-core Computing Lecture 1  MADALGO Summer School 2012 Algorithms for Modern Parallel and Distributed Models </vt:lpstr>
      <vt:lpstr>Lecture 1 Outline</vt:lpstr>
      <vt:lpstr>32-core Xeon 7500 Multi-core</vt:lpstr>
      <vt:lpstr>48-core AMD Opteron 6100</vt:lpstr>
      <vt:lpstr>96-core IBM z196 Multi-core</vt:lpstr>
      <vt:lpstr>Hierarchy Trends</vt:lpstr>
      <vt:lpstr>Harder to Use Hierarchy Effectively</vt:lpstr>
      <vt:lpstr>How Hierarchy is Treated Today   </vt:lpstr>
      <vt:lpstr>Hierarchy-Savvy Sweet Spot</vt:lpstr>
      <vt:lpstr>Multi-core Computing Lectures:  Progress-to-date on Key Open Questions</vt:lpstr>
      <vt:lpstr>Focus: Irregular Algorithms</vt:lpstr>
      <vt:lpstr>Lecture 1 Outline</vt:lpstr>
      <vt:lpstr>Coarse- vs. Fine-grain threading</vt:lpstr>
      <vt:lpstr>PRAM vs. Work-Depth Framework</vt:lpstr>
      <vt:lpstr>Work-Depth Generalized to Nested Parallel Computations</vt:lpstr>
      <vt:lpstr>Example Computation DAGs</vt:lpstr>
      <vt:lpstr>Sequential Schedule</vt:lpstr>
      <vt:lpstr>Parallel Schedules</vt:lpstr>
      <vt:lpstr>Work Stealing Parallel Scheduler</vt:lpstr>
      <vt:lpstr>Prioritized Schedules &amp; PDF</vt:lpstr>
      <vt:lpstr>Lecture 1 Outline</vt:lpstr>
      <vt:lpstr>Cache Misses: Simplified Scenarios</vt:lpstr>
      <vt:lpstr>Parallel Schedule with Many Misses</vt:lpstr>
      <vt:lpstr>PowerPoint Presentation</vt:lpstr>
      <vt:lpstr>WS Cache Bounds</vt:lpstr>
      <vt:lpstr>PDF Cache Bounds</vt:lpstr>
      <vt:lpstr>PDF bound Paraphrased</vt:lpstr>
      <vt:lpstr>Proof Sketch of Mp = M1 + P D result</vt:lpstr>
      <vt:lpstr>Premature Nodes</vt:lpstr>
      <vt:lpstr>Premature Node Lemma</vt:lpstr>
      <vt:lpstr>PowerPoint Presentation</vt:lpstr>
      <vt:lpstr>Basic Argument (case 2)</vt:lpstr>
      <vt:lpstr>Case 2 sketch (by example)</vt:lpstr>
      <vt:lpstr>Lecture 1 Outline</vt:lpstr>
      <vt:lpstr>Back to the Big Picture</vt:lpstr>
      <vt:lpstr>Objective</vt:lpstr>
      <vt:lpstr>Low-depth -&gt; Good Cache Bounds</vt:lpstr>
      <vt:lpstr>Approach</vt:lpstr>
      <vt:lpstr>Sequential Cache Complexity</vt:lpstr>
      <vt:lpstr>BT-Sort: [Blelloch, G, Simhadri ‘10] A poly-log depth, cache-oblivious sample sort</vt:lpstr>
      <vt:lpstr>BT-Sort</vt:lpstr>
      <vt:lpstr>7. Bucket Transpose </vt:lpstr>
      <vt:lpstr>Sorting complexity</vt:lpstr>
      <vt:lpstr>Sorting leads to graph algorithms</vt:lpstr>
      <vt:lpstr>PowerPoint Presentation</vt:lpstr>
      <vt:lpstr>Multi-core Computing Lectures:  Progress-to-date on Key Open Questions</vt:lpstr>
      <vt:lpstr>References</vt:lpstr>
    </vt:vector>
  </TitlesOfParts>
  <Company>Intel Research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Trumping the Multicore Memory Hierarchy with Hi-Spade</dc:title>
  <dc:creator>Phil Gibbons</dc:creator>
  <cp:lastModifiedBy>Else Magård</cp:lastModifiedBy>
  <cp:revision>743</cp:revision>
  <dcterms:created xsi:type="dcterms:W3CDTF">2006-06-23T22:46:55Z</dcterms:created>
  <dcterms:modified xsi:type="dcterms:W3CDTF">2012-08-20T21:02:33Z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Presented">
    <vt:lpwstr>2006-08-14T00:00:00Z</vt:lpwstr>
  </property>
</Properties>
</file>